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8" r:id="rId11"/>
    <p:sldId id="269" r:id="rId12"/>
    <p:sldId id="265" r:id="rId13"/>
    <p:sldId id="270" r:id="rId14"/>
    <p:sldId id="271" r:id="rId15"/>
    <p:sldId id="266" r:id="rId16"/>
    <p:sldId id="272" r:id="rId17"/>
    <p:sldId id="267"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karabuk@gthb.gov.tr</a:t>
            </a: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974492-907A-42AE-ADDC-94DF9C585905}" type="datetimeFigureOut">
              <a:rPr lang="tr-TR" smtClean="0"/>
              <a:t>8.1.2016</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B59EDC-0B00-4631-B7EB-CBB809C6D94B}" type="slidenum">
              <a:rPr lang="tr-TR" smtClean="0"/>
              <a:t>‹#›</a:t>
            </a:fld>
            <a:endParaRPr lang="tr-TR"/>
          </a:p>
        </p:txBody>
      </p:sp>
    </p:spTree>
    <p:extLst>
      <p:ext uri="{BB962C8B-B14F-4D97-AF65-F5344CB8AC3E}">
        <p14:creationId xmlns:p14="http://schemas.microsoft.com/office/powerpoint/2010/main" val="262073530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karabuk@gthb.gov.tr</a:t>
            </a: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AAA33-5CD8-4EAE-8BA8-9FE988214CF6}" type="datetimeFigureOut">
              <a:rPr lang="tr-TR" smtClean="0"/>
              <a:t>8.1.2016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CDD94-D2A1-4D69-9719-1EB0E80381C4}" type="slidenum">
              <a:rPr lang="tr-TR" smtClean="0"/>
              <a:t>‹#›</a:t>
            </a:fld>
            <a:endParaRPr lang="tr-TR"/>
          </a:p>
        </p:txBody>
      </p:sp>
    </p:spTree>
    <p:extLst>
      <p:ext uri="{BB962C8B-B14F-4D97-AF65-F5344CB8AC3E}">
        <p14:creationId xmlns:p14="http://schemas.microsoft.com/office/powerpoint/2010/main" val="18806662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r>
              <a:rPr lang="tr-TR" smtClean="0"/>
              <a:t>karabuk@gthb.gov.tr</a:t>
            </a:r>
            <a:endParaRPr lang="tr-TR"/>
          </a:p>
        </p:txBody>
      </p:sp>
      <p:sp>
        <p:nvSpPr>
          <p:cNvPr id="5" name="Slayt Numarası Yer Tutucusu 4"/>
          <p:cNvSpPr>
            <a:spLocks noGrp="1"/>
          </p:cNvSpPr>
          <p:nvPr>
            <p:ph type="sldNum" sz="quarter" idx="11"/>
          </p:nvPr>
        </p:nvSpPr>
        <p:spPr/>
        <p:txBody>
          <a:bodyPr/>
          <a:lstStyle/>
          <a:p>
            <a:fld id="{FA2CDD94-D2A1-4D69-9719-1EB0E80381C4}" type="slidenum">
              <a:rPr lang="tr-TR" smtClean="0"/>
              <a:t>10</a:t>
            </a:fld>
            <a:endParaRPr lang="tr-TR"/>
          </a:p>
        </p:txBody>
      </p:sp>
    </p:spTree>
    <p:extLst>
      <p:ext uri="{BB962C8B-B14F-4D97-AF65-F5344CB8AC3E}">
        <p14:creationId xmlns:p14="http://schemas.microsoft.com/office/powerpoint/2010/main" val="222923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A2CDD94-D2A1-4D69-9719-1EB0E80381C4}" type="slidenum">
              <a:rPr lang="tr-TR" smtClean="0"/>
              <a:t>13</a:t>
            </a:fld>
            <a:endParaRPr lang="tr-TR"/>
          </a:p>
        </p:txBody>
      </p:sp>
      <p:sp>
        <p:nvSpPr>
          <p:cNvPr id="5" name="Üstbilgi Yer Tutucusu 4"/>
          <p:cNvSpPr>
            <a:spLocks noGrp="1"/>
          </p:cNvSpPr>
          <p:nvPr>
            <p:ph type="hdr" sz="quarter" idx="11"/>
          </p:nvPr>
        </p:nvSpPr>
        <p:spPr/>
        <p:txBody>
          <a:bodyPr/>
          <a:lstStyle/>
          <a:p>
            <a:r>
              <a:rPr lang="tr-TR" smtClean="0"/>
              <a:t>karabuk@gthb.gov.tr</a:t>
            </a:r>
            <a:endParaRPr lang="tr-TR"/>
          </a:p>
        </p:txBody>
      </p:sp>
    </p:spTree>
    <p:extLst>
      <p:ext uri="{BB962C8B-B14F-4D97-AF65-F5344CB8AC3E}">
        <p14:creationId xmlns:p14="http://schemas.microsoft.com/office/powerpoint/2010/main" val="82970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A2CDD94-D2A1-4D69-9719-1EB0E80381C4}" type="slidenum">
              <a:rPr lang="tr-TR" smtClean="0"/>
              <a:t>17</a:t>
            </a:fld>
            <a:endParaRPr lang="tr-TR"/>
          </a:p>
        </p:txBody>
      </p:sp>
      <p:sp>
        <p:nvSpPr>
          <p:cNvPr id="5" name="Üstbilgi Yer Tutucusu 4"/>
          <p:cNvSpPr>
            <a:spLocks noGrp="1"/>
          </p:cNvSpPr>
          <p:nvPr>
            <p:ph type="hdr" sz="quarter" idx="11"/>
          </p:nvPr>
        </p:nvSpPr>
        <p:spPr/>
        <p:txBody>
          <a:bodyPr/>
          <a:lstStyle/>
          <a:p>
            <a:r>
              <a:rPr lang="tr-TR" smtClean="0"/>
              <a:t>karabuk@gthb.gov.tr</a:t>
            </a:r>
            <a:endParaRPr lang="tr-TR"/>
          </a:p>
        </p:txBody>
      </p:sp>
    </p:spTree>
    <p:extLst>
      <p:ext uri="{BB962C8B-B14F-4D97-AF65-F5344CB8AC3E}">
        <p14:creationId xmlns:p14="http://schemas.microsoft.com/office/powerpoint/2010/main" val="309929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8C97B84-9224-4F57-B947-AA351562EAC3}" type="datetime1">
              <a:rPr lang="tr-TR" smtClean="0"/>
              <a:t>8.1.2016</a:t>
            </a:fld>
            <a:endParaRPr lang="tr-TR"/>
          </a:p>
        </p:txBody>
      </p:sp>
      <p:sp>
        <p:nvSpPr>
          <p:cNvPr id="5" name="Altbilgi Yer Tutucusu 4"/>
          <p:cNvSpPr>
            <a:spLocks noGrp="1"/>
          </p:cNvSpPr>
          <p:nvPr>
            <p:ph type="ftr" sz="quarter" idx="11"/>
          </p:nvPr>
        </p:nvSpPr>
        <p:spPr/>
        <p:txBody>
          <a:bodyPr/>
          <a:lstStyle/>
          <a:p>
            <a:r>
              <a:rPr lang="tr-TR" smtClean="0"/>
              <a:t>karabuk@gthb.gov.tr</a:t>
            </a:r>
            <a:endParaRPr lang="tr-TR"/>
          </a:p>
        </p:txBody>
      </p:sp>
      <p:sp>
        <p:nvSpPr>
          <p:cNvPr id="6" name="Slayt Numarası Yer Tutucusu 5"/>
          <p:cNvSpPr>
            <a:spLocks noGrp="1"/>
          </p:cNvSpPr>
          <p:nvPr>
            <p:ph type="sldNum" sz="quarter" idx="12"/>
          </p:nvPr>
        </p:nvSpPr>
        <p:spPr/>
        <p:txBody>
          <a:bodyPr/>
          <a:lstStyle/>
          <a:p>
            <a:fld id="{D6667523-0093-480B-A345-E277AD72763D}" type="slidenum">
              <a:rPr lang="tr-TR" smtClean="0"/>
              <a:t>‹#›</a:t>
            </a:fld>
            <a:endParaRPr lang="tr-TR"/>
          </a:p>
        </p:txBody>
      </p:sp>
    </p:spTree>
    <p:extLst>
      <p:ext uri="{BB962C8B-B14F-4D97-AF65-F5344CB8AC3E}">
        <p14:creationId xmlns:p14="http://schemas.microsoft.com/office/powerpoint/2010/main" val="256510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5F5354A-A414-4B6B-BF05-812BDF528C45}" type="datetime1">
              <a:rPr lang="tr-TR" smtClean="0"/>
              <a:t>8.1.2016</a:t>
            </a:fld>
            <a:endParaRPr lang="tr-TR"/>
          </a:p>
        </p:txBody>
      </p:sp>
      <p:sp>
        <p:nvSpPr>
          <p:cNvPr id="5" name="Altbilgi Yer Tutucusu 4"/>
          <p:cNvSpPr>
            <a:spLocks noGrp="1"/>
          </p:cNvSpPr>
          <p:nvPr>
            <p:ph type="ftr" sz="quarter" idx="11"/>
          </p:nvPr>
        </p:nvSpPr>
        <p:spPr/>
        <p:txBody>
          <a:bodyPr/>
          <a:lstStyle/>
          <a:p>
            <a:r>
              <a:rPr lang="tr-TR" smtClean="0"/>
              <a:t>karabuk@gthb.gov.tr</a:t>
            </a:r>
            <a:endParaRPr lang="tr-TR"/>
          </a:p>
        </p:txBody>
      </p:sp>
      <p:sp>
        <p:nvSpPr>
          <p:cNvPr id="6" name="Slayt Numarası Yer Tutucusu 5"/>
          <p:cNvSpPr>
            <a:spLocks noGrp="1"/>
          </p:cNvSpPr>
          <p:nvPr>
            <p:ph type="sldNum" sz="quarter" idx="12"/>
          </p:nvPr>
        </p:nvSpPr>
        <p:spPr/>
        <p:txBody>
          <a:bodyPr/>
          <a:lstStyle/>
          <a:p>
            <a:fld id="{D6667523-0093-480B-A345-E277AD72763D}" type="slidenum">
              <a:rPr lang="tr-TR" smtClean="0"/>
              <a:t>‹#›</a:t>
            </a:fld>
            <a:endParaRPr lang="tr-TR"/>
          </a:p>
        </p:txBody>
      </p:sp>
    </p:spTree>
    <p:extLst>
      <p:ext uri="{BB962C8B-B14F-4D97-AF65-F5344CB8AC3E}">
        <p14:creationId xmlns:p14="http://schemas.microsoft.com/office/powerpoint/2010/main" val="269297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458B8-9637-4827-8272-A93DF805B550}" type="datetime1">
              <a:rPr lang="tr-TR" smtClean="0"/>
              <a:t>8.1.2016</a:t>
            </a:fld>
            <a:endParaRPr lang="tr-TR"/>
          </a:p>
        </p:txBody>
      </p:sp>
      <p:sp>
        <p:nvSpPr>
          <p:cNvPr id="5" name="Altbilgi Yer Tutucusu 4"/>
          <p:cNvSpPr>
            <a:spLocks noGrp="1"/>
          </p:cNvSpPr>
          <p:nvPr>
            <p:ph type="ftr" sz="quarter" idx="11"/>
          </p:nvPr>
        </p:nvSpPr>
        <p:spPr/>
        <p:txBody>
          <a:bodyPr/>
          <a:lstStyle/>
          <a:p>
            <a:r>
              <a:rPr lang="tr-TR" smtClean="0"/>
              <a:t>karabuk@gthb.gov.tr</a:t>
            </a:r>
            <a:endParaRPr lang="tr-TR"/>
          </a:p>
        </p:txBody>
      </p:sp>
      <p:sp>
        <p:nvSpPr>
          <p:cNvPr id="6" name="Slayt Numarası Yer Tutucusu 5"/>
          <p:cNvSpPr>
            <a:spLocks noGrp="1"/>
          </p:cNvSpPr>
          <p:nvPr>
            <p:ph type="sldNum" sz="quarter" idx="12"/>
          </p:nvPr>
        </p:nvSpPr>
        <p:spPr/>
        <p:txBody>
          <a:bodyPr/>
          <a:lstStyle/>
          <a:p>
            <a:fld id="{D6667523-0093-480B-A345-E277AD72763D}" type="slidenum">
              <a:rPr lang="tr-TR" smtClean="0"/>
              <a:t>‹#›</a:t>
            </a:fld>
            <a:endParaRPr lang="tr-TR"/>
          </a:p>
        </p:txBody>
      </p:sp>
    </p:spTree>
    <p:extLst>
      <p:ext uri="{BB962C8B-B14F-4D97-AF65-F5344CB8AC3E}">
        <p14:creationId xmlns:p14="http://schemas.microsoft.com/office/powerpoint/2010/main" val="230629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E2C52FF-124B-44C5-B471-C3F4CF94F30A}" type="datetime1">
              <a:rPr lang="tr-TR" smtClean="0"/>
              <a:t>8.1.2016</a:t>
            </a:fld>
            <a:endParaRPr lang="tr-TR"/>
          </a:p>
        </p:txBody>
      </p:sp>
      <p:sp>
        <p:nvSpPr>
          <p:cNvPr id="5" name="Altbilgi Yer Tutucusu 4"/>
          <p:cNvSpPr>
            <a:spLocks noGrp="1"/>
          </p:cNvSpPr>
          <p:nvPr>
            <p:ph type="ftr" sz="quarter" idx="11"/>
          </p:nvPr>
        </p:nvSpPr>
        <p:spPr/>
        <p:txBody>
          <a:bodyPr/>
          <a:lstStyle/>
          <a:p>
            <a:r>
              <a:rPr lang="tr-TR" smtClean="0"/>
              <a:t>karabuk@gthb.gov.tr</a:t>
            </a:r>
            <a:endParaRPr lang="tr-TR"/>
          </a:p>
        </p:txBody>
      </p:sp>
      <p:sp>
        <p:nvSpPr>
          <p:cNvPr id="6" name="Slayt Numarası Yer Tutucusu 5"/>
          <p:cNvSpPr>
            <a:spLocks noGrp="1"/>
          </p:cNvSpPr>
          <p:nvPr>
            <p:ph type="sldNum" sz="quarter" idx="12"/>
          </p:nvPr>
        </p:nvSpPr>
        <p:spPr/>
        <p:txBody>
          <a:bodyPr/>
          <a:lstStyle/>
          <a:p>
            <a:fld id="{D6667523-0093-480B-A345-E277AD72763D}" type="slidenum">
              <a:rPr lang="tr-TR" smtClean="0"/>
              <a:t>‹#›</a:t>
            </a:fld>
            <a:endParaRPr lang="tr-TR"/>
          </a:p>
        </p:txBody>
      </p:sp>
    </p:spTree>
    <p:extLst>
      <p:ext uri="{BB962C8B-B14F-4D97-AF65-F5344CB8AC3E}">
        <p14:creationId xmlns:p14="http://schemas.microsoft.com/office/powerpoint/2010/main" val="14548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AB17C1C-9C14-42A3-AF29-1C247C9AA6A6}" type="datetime1">
              <a:rPr lang="tr-TR" smtClean="0"/>
              <a:t>8.1.2016</a:t>
            </a:fld>
            <a:endParaRPr lang="tr-TR"/>
          </a:p>
        </p:txBody>
      </p:sp>
      <p:sp>
        <p:nvSpPr>
          <p:cNvPr id="5" name="Altbilgi Yer Tutucusu 4"/>
          <p:cNvSpPr>
            <a:spLocks noGrp="1"/>
          </p:cNvSpPr>
          <p:nvPr>
            <p:ph type="ftr" sz="quarter" idx="11"/>
          </p:nvPr>
        </p:nvSpPr>
        <p:spPr/>
        <p:txBody>
          <a:bodyPr/>
          <a:lstStyle/>
          <a:p>
            <a:r>
              <a:rPr lang="tr-TR" smtClean="0"/>
              <a:t>karabuk@gthb.gov.tr</a:t>
            </a:r>
            <a:endParaRPr lang="tr-TR"/>
          </a:p>
        </p:txBody>
      </p:sp>
      <p:sp>
        <p:nvSpPr>
          <p:cNvPr id="6" name="Slayt Numarası Yer Tutucusu 5"/>
          <p:cNvSpPr>
            <a:spLocks noGrp="1"/>
          </p:cNvSpPr>
          <p:nvPr>
            <p:ph type="sldNum" sz="quarter" idx="12"/>
          </p:nvPr>
        </p:nvSpPr>
        <p:spPr/>
        <p:txBody>
          <a:bodyPr/>
          <a:lstStyle/>
          <a:p>
            <a:fld id="{D6667523-0093-480B-A345-E277AD72763D}" type="slidenum">
              <a:rPr lang="tr-TR" smtClean="0"/>
              <a:t>‹#›</a:t>
            </a:fld>
            <a:endParaRPr lang="tr-TR"/>
          </a:p>
        </p:txBody>
      </p:sp>
    </p:spTree>
    <p:extLst>
      <p:ext uri="{BB962C8B-B14F-4D97-AF65-F5344CB8AC3E}">
        <p14:creationId xmlns:p14="http://schemas.microsoft.com/office/powerpoint/2010/main" val="144921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23F089-47B0-4AA5-ADCE-C666953A3A2A}" type="datetime1">
              <a:rPr lang="tr-TR" smtClean="0"/>
              <a:t>8.1.2016</a:t>
            </a:fld>
            <a:endParaRPr lang="tr-TR"/>
          </a:p>
        </p:txBody>
      </p:sp>
      <p:sp>
        <p:nvSpPr>
          <p:cNvPr id="6" name="Altbilgi Yer Tutucusu 5"/>
          <p:cNvSpPr>
            <a:spLocks noGrp="1"/>
          </p:cNvSpPr>
          <p:nvPr>
            <p:ph type="ftr" sz="quarter" idx="11"/>
          </p:nvPr>
        </p:nvSpPr>
        <p:spPr/>
        <p:txBody>
          <a:bodyPr/>
          <a:lstStyle/>
          <a:p>
            <a:r>
              <a:rPr lang="tr-TR" smtClean="0"/>
              <a:t>karabuk@gthb.gov.tr</a:t>
            </a:r>
            <a:endParaRPr lang="tr-TR"/>
          </a:p>
        </p:txBody>
      </p:sp>
      <p:sp>
        <p:nvSpPr>
          <p:cNvPr id="7" name="Slayt Numarası Yer Tutucusu 6"/>
          <p:cNvSpPr>
            <a:spLocks noGrp="1"/>
          </p:cNvSpPr>
          <p:nvPr>
            <p:ph type="sldNum" sz="quarter" idx="12"/>
          </p:nvPr>
        </p:nvSpPr>
        <p:spPr/>
        <p:txBody>
          <a:bodyPr/>
          <a:lstStyle/>
          <a:p>
            <a:fld id="{D6667523-0093-480B-A345-E277AD72763D}" type="slidenum">
              <a:rPr lang="tr-TR" smtClean="0"/>
              <a:t>‹#›</a:t>
            </a:fld>
            <a:endParaRPr lang="tr-TR"/>
          </a:p>
        </p:txBody>
      </p:sp>
    </p:spTree>
    <p:extLst>
      <p:ext uri="{BB962C8B-B14F-4D97-AF65-F5344CB8AC3E}">
        <p14:creationId xmlns:p14="http://schemas.microsoft.com/office/powerpoint/2010/main" val="283041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E031E37-F4A8-4053-9094-2DB5724E38CF}" type="datetime1">
              <a:rPr lang="tr-TR" smtClean="0"/>
              <a:t>8.1.2016</a:t>
            </a:fld>
            <a:endParaRPr lang="tr-TR"/>
          </a:p>
        </p:txBody>
      </p:sp>
      <p:sp>
        <p:nvSpPr>
          <p:cNvPr id="8" name="Altbilgi Yer Tutucusu 7"/>
          <p:cNvSpPr>
            <a:spLocks noGrp="1"/>
          </p:cNvSpPr>
          <p:nvPr>
            <p:ph type="ftr" sz="quarter" idx="11"/>
          </p:nvPr>
        </p:nvSpPr>
        <p:spPr/>
        <p:txBody>
          <a:bodyPr/>
          <a:lstStyle/>
          <a:p>
            <a:r>
              <a:rPr lang="tr-TR" smtClean="0"/>
              <a:t>karabuk@gthb.gov.tr</a:t>
            </a:r>
            <a:endParaRPr lang="tr-TR"/>
          </a:p>
        </p:txBody>
      </p:sp>
      <p:sp>
        <p:nvSpPr>
          <p:cNvPr id="9" name="Slayt Numarası Yer Tutucusu 8"/>
          <p:cNvSpPr>
            <a:spLocks noGrp="1"/>
          </p:cNvSpPr>
          <p:nvPr>
            <p:ph type="sldNum" sz="quarter" idx="12"/>
          </p:nvPr>
        </p:nvSpPr>
        <p:spPr/>
        <p:txBody>
          <a:bodyPr/>
          <a:lstStyle/>
          <a:p>
            <a:fld id="{D6667523-0093-480B-A345-E277AD72763D}" type="slidenum">
              <a:rPr lang="tr-TR" smtClean="0"/>
              <a:t>‹#›</a:t>
            </a:fld>
            <a:endParaRPr lang="tr-TR"/>
          </a:p>
        </p:txBody>
      </p:sp>
    </p:spTree>
    <p:extLst>
      <p:ext uri="{BB962C8B-B14F-4D97-AF65-F5344CB8AC3E}">
        <p14:creationId xmlns:p14="http://schemas.microsoft.com/office/powerpoint/2010/main" val="243811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3234EC-54B8-4688-A9D3-88962F72EB0B}" type="datetime1">
              <a:rPr lang="tr-TR" smtClean="0"/>
              <a:t>8.1.2016</a:t>
            </a:fld>
            <a:endParaRPr lang="tr-TR"/>
          </a:p>
        </p:txBody>
      </p:sp>
      <p:sp>
        <p:nvSpPr>
          <p:cNvPr id="4" name="Altbilgi Yer Tutucusu 3"/>
          <p:cNvSpPr>
            <a:spLocks noGrp="1"/>
          </p:cNvSpPr>
          <p:nvPr>
            <p:ph type="ftr" sz="quarter" idx="11"/>
          </p:nvPr>
        </p:nvSpPr>
        <p:spPr/>
        <p:txBody>
          <a:bodyPr/>
          <a:lstStyle/>
          <a:p>
            <a:r>
              <a:rPr lang="tr-TR" smtClean="0"/>
              <a:t>karabuk@gthb.gov.tr</a:t>
            </a:r>
            <a:endParaRPr lang="tr-TR"/>
          </a:p>
        </p:txBody>
      </p:sp>
      <p:sp>
        <p:nvSpPr>
          <p:cNvPr id="5" name="Slayt Numarası Yer Tutucusu 4"/>
          <p:cNvSpPr>
            <a:spLocks noGrp="1"/>
          </p:cNvSpPr>
          <p:nvPr>
            <p:ph type="sldNum" sz="quarter" idx="12"/>
          </p:nvPr>
        </p:nvSpPr>
        <p:spPr/>
        <p:txBody>
          <a:bodyPr/>
          <a:lstStyle/>
          <a:p>
            <a:fld id="{D6667523-0093-480B-A345-E277AD72763D}" type="slidenum">
              <a:rPr lang="tr-TR" smtClean="0"/>
              <a:t>‹#›</a:t>
            </a:fld>
            <a:endParaRPr lang="tr-TR"/>
          </a:p>
        </p:txBody>
      </p:sp>
    </p:spTree>
    <p:extLst>
      <p:ext uri="{BB962C8B-B14F-4D97-AF65-F5344CB8AC3E}">
        <p14:creationId xmlns:p14="http://schemas.microsoft.com/office/powerpoint/2010/main" val="58494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34EB9A-439A-4470-A2A1-A26B2833830D}" type="datetime1">
              <a:rPr lang="tr-TR" smtClean="0"/>
              <a:t>8.1.2016</a:t>
            </a:fld>
            <a:endParaRPr lang="tr-TR"/>
          </a:p>
        </p:txBody>
      </p:sp>
      <p:sp>
        <p:nvSpPr>
          <p:cNvPr id="3" name="Altbilgi Yer Tutucusu 2"/>
          <p:cNvSpPr>
            <a:spLocks noGrp="1"/>
          </p:cNvSpPr>
          <p:nvPr>
            <p:ph type="ftr" sz="quarter" idx="11"/>
          </p:nvPr>
        </p:nvSpPr>
        <p:spPr/>
        <p:txBody>
          <a:bodyPr/>
          <a:lstStyle/>
          <a:p>
            <a:r>
              <a:rPr lang="tr-TR" smtClean="0"/>
              <a:t>karabuk@gthb.gov.tr</a:t>
            </a:r>
            <a:endParaRPr lang="tr-TR"/>
          </a:p>
        </p:txBody>
      </p:sp>
      <p:sp>
        <p:nvSpPr>
          <p:cNvPr id="4" name="Slayt Numarası Yer Tutucusu 3"/>
          <p:cNvSpPr>
            <a:spLocks noGrp="1"/>
          </p:cNvSpPr>
          <p:nvPr>
            <p:ph type="sldNum" sz="quarter" idx="12"/>
          </p:nvPr>
        </p:nvSpPr>
        <p:spPr/>
        <p:txBody>
          <a:bodyPr/>
          <a:lstStyle/>
          <a:p>
            <a:fld id="{D6667523-0093-480B-A345-E277AD72763D}" type="slidenum">
              <a:rPr lang="tr-TR" smtClean="0"/>
              <a:t>‹#›</a:t>
            </a:fld>
            <a:endParaRPr lang="tr-TR"/>
          </a:p>
        </p:txBody>
      </p:sp>
    </p:spTree>
    <p:extLst>
      <p:ext uri="{BB962C8B-B14F-4D97-AF65-F5344CB8AC3E}">
        <p14:creationId xmlns:p14="http://schemas.microsoft.com/office/powerpoint/2010/main" val="134031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13A5A1D-6553-40B2-A09C-50A471F4665C}" type="datetime1">
              <a:rPr lang="tr-TR" smtClean="0"/>
              <a:t>8.1.2016</a:t>
            </a:fld>
            <a:endParaRPr lang="tr-TR"/>
          </a:p>
        </p:txBody>
      </p:sp>
      <p:sp>
        <p:nvSpPr>
          <p:cNvPr id="6" name="Altbilgi Yer Tutucusu 5"/>
          <p:cNvSpPr>
            <a:spLocks noGrp="1"/>
          </p:cNvSpPr>
          <p:nvPr>
            <p:ph type="ftr" sz="quarter" idx="11"/>
          </p:nvPr>
        </p:nvSpPr>
        <p:spPr/>
        <p:txBody>
          <a:bodyPr/>
          <a:lstStyle/>
          <a:p>
            <a:r>
              <a:rPr lang="tr-TR" smtClean="0"/>
              <a:t>karabuk@gthb.gov.tr</a:t>
            </a:r>
            <a:endParaRPr lang="tr-TR"/>
          </a:p>
        </p:txBody>
      </p:sp>
      <p:sp>
        <p:nvSpPr>
          <p:cNvPr id="7" name="Slayt Numarası Yer Tutucusu 6"/>
          <p:cNvSpPr>
            <a:spLocks noGrp="1"/>
          </p:cNvSpPr>
          <p:nvPr>
            <p:ph type="sldNum" sz="quarter" idx="12"/>
          </p:nvPr>
        </p:nvSpPr>
        <p:spPr/>
        <p:txBody>
          <a:bodyPr/>
          <a:lstStyle/>
          <a:p>
            <a:fld id="{D6667523-0093-480B-A345-E277AD72763D}" type="slidenum">
              <a:rPr lang="tr-TR" smtClean="0"/>
              <a:t>‹#›</a:t>
            </a:fld>
            <a:endParaRPr lang="tr-TR"/>
          </a:p>
        </p:txBody>
      </p:sp>
    </p:spTree>
    <p:extLst>
      <p:ext uri="{BB962C8B-B14F-4D97-AF65-F5344CB8AC3E}">
        <p14:creationId xmlns:p14="http://schemas.microsoft.com/office/powerpoint/2010/main" val="34534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C1DEC2E-085D-420E-8355-D27B3957A64F}" type="datetime1">
              <a:rPr lang="tr-TR" smtClean="0"/>
              <a:t>8.1.2016</a:t>
            </a:fld>
            <a:endParaRPr lang="tr-TR"/>
          </a:p>
        </p:txBody>
      </p:sp>
      <p:sp>
        <p:nvSpPr>
          <p:cNvPr id="6" name="Altbilgi Yer Tutucusu 5"/>
          <p:cNvSpPr>
            <a:spLocks noGrp="1"/>
          </p:cNvSpPr>
          <p:nvPr>
            <p:ph type="ftr" sz="quarter" idx="11"/>
          </p:nvPr>
        </p:nvSpPr>
        <p:spPr/>
        <p:txBody>
          <a:bodyPr/>
          <a:lstStyle/>
          <a:p>
            <a:r>
              <a:rPr lang="tr-TR" smtClean="0"/>
              <a:t>karabuk@gthb.gov.tr</a:t>
            </a:r>
            <a:endParaRPr lang="tr-TR"/>
          </a:p>
        </p:txBody>
      </p:sp>
      <p:sp>
        <p:nvSpPr>
          <p:cNvPr id="7" name="Slayt Numarası Yer Tutucusu 6"/>
          <p:cNvSpPr>
            <a:spLocks noGrp="1"/>
          </p:cNvSpPr>
          <p:nvPr>
            <p:ph type="sldNum" sz="quarter" idx="12"/>
          </p:nvPr>
        </p:nvSpPr>
        <p:spPr/>
        <p:txBody>
          <a:bodyPr/>
          <a:lstStyle/>
          <a:p>
            <a:fld id="{D6667523-0093-480B-A345-E277AD72763D}" type="slidenum">
              <a:rPr lang="tr-TR" smtClean="0"/>
              <a:t>‹#›</a:t>
            </a:fld>
            <a:endParaRPr lang="tr-TR"/>
          </a:p>
        </p:txBody>
      </p:sp>
    </p:spTree>
    <p:extLst>
      <p:ext uri="{BB962C8B-B14F-4D97-AF65-F5344CB8AC3E}">
        <p14:creationId xmlns:p14="http://schemas.microsoft.com/office/powerpoint/2010/main" val="172319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61916-EBB5-44A8-910E-2C9D46CB033C}" type="datetime1">
              <a:rPr lang="tr-TR" smtClean="0"/>
              <a:t>8.1.2016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karabuk@gthb.gov.tr</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67523-0093-480B-A345-E277AD72763D}" type="slidenum">
              <a:rPr lang="tr-TR" smtClean="0"/>
              <a:t>‹#›</a:t>
            </a:fld>
            <a:endParaRPr lang="tr-TR"/>
          </a:p>
        </p:txBody>
      </p:sp>
    </p:spTree>
    <p:extLst>
      <p:ext uri="{BB962C8B-B14F-4D97-AF65-F5344CB8AC3E}">
        <p14:creationId xmlns:p14="http://schemas.microsoft.com/office/powerpoint/2010/main" val="24854276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ziraet.com/" TargetMode="External"/><Relationship Id="rId2" Type="http://schemas.openxmlformats.org/officeDocument/2006/relationships/hyperlink" Target="https://www.ziraat.com.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86627" y="181231"/>
            <a:ext cx="11954577" cy="2744849"/>
          </a:xfrm>
        </p:spPr>
        <p:txBody>
          <a:bodyPr>
            <a:noAutofit/>
          </a:bodyPr>
          <a:lstStyle/>
          <a:p>
            <a:r>
              <a:rPr lang="tr-TR" b="1" dirty="0" smtClean="0">
                <a:blipFill>
                  <a:blip r:embed="rId2"/>
                  <a:stretch>
                    <a:fillRect/>
                  </a:stretch>
                </a:blipFill>
                <a:latin typeface="Times New Roman" panose="02020603050405020304" pitchFamily="18" charset="0"/>
                <a:cs typeface="Times New Roman" panose="02020603050405020304" pitchFamily="18" charset="0"/>
              </a:rPr>
              <a:t/>
            </a:r>
            <a:br>
              <a:rPr lang="tr-TR" b="1" dirty="0" smtClean="0">
                <a:blipFill>
                  <a:blip r:embed="rId2"/>
                  <a:stretch>
                    <a:fillRect/>
                  </a:stretch>
                </a:blipFill>
                <a:latin typeface="Times New Roman" panose="02020603050405020304" pitchFamily="18" charset="0"/>
                <a:cs typeface="Times New Roman" panose="02020603050405020304" pitchFamily="18" charset="0"/>
              </a:rPr>
            </a:br>
            <a:r>
              <a:rPr lang="tr-TR" b="1" dirty="0" smtClean="0">
                <a:blipFill>
                  <a:blip r:embed="rId2"/>
                  <a:stretch>
                    <a:fillRect/>
                  </a:stretch>
                </a:blipFill>
                <a:latin typeface="Times New Roman" panose="02020603050405020304" pitchFamily="18" charset="0"/>
                <a:cs typeface="Times New Roman" panose="02020603050405020304" pitchFamily="18" charset="0"/>
              </a:rPr>
              <a:t>KARABUK </a:t>
            </a:r>
            <a:br>
              <a:rPr lang="tr-TR" b="1" dirty="0" smtClean="0">
                <a:blipFill>
                  <a:blip r:embed="rId2"/>
                  <a:stretch>
                    <a:fillRect/>
                  </a:stretch>
                </a:blipFill>
                <a:latin typeface="Times New Roman" panose="02020603050405020304" pitchFamily="18" charset="0"/>
                <a:cs typeface="Times New Roman" panose="02020603050405020304" pitchFamily="18" charset="0"/>
              </a:rPr>
            </a:br>
            <a:r>
              <a:rPr lang="tr-TR" b="1" dirty="0" smtClean="0">
                <a:blipFill>
                  <a:blip r:embed="rId2"/>
                  <a:stretch>
                    <a:fillRect/>
                  </a:stretch>
                </a:blipFill>
                <a:latin typeface="Times New Roman" panose="02020603050405020304" pitchFamily="18" charset="0"/>
                <a:cs typeface="Times New Roman" panose="02020603050405020304" pitchFamily="18" charset="0"/>
              </a:rPr>
              <a:t>İL </a:t>
            </a:r>
            <a:r>
              <a:rPr lang="tr-TR" b="1" dirty="0" smtClean="0">
                <a:blipFill>
                  <a:blip r:embed="rId2"/>
                  <a:stretch>
                    <a:fillRect/>
                  </a:stretch>
                </a:blipFill>
                <a:latin typeface="Times New Roman" panose="02020603050405020304" pitchFamily="18" charset="0"/>
                <a:cs typeface="Times New Roman" panose="02020603050405020304" pitchFamily="18" charset="0"/>
              </a:rPr>
              <a:t>GIDA, </a:t>
            </a:r>
            <a:r>
              <a:rPr lang="tr-TR" b="1" dirty="0" smtClean="0">
                <a:blipFill>
                  <a:blip r:embed="rId2"/>
                  <a:stretch>
                    <a:fillRect/>
                  </a:stretch>
                </a:blipFill>
                <a:latin typeface="Times New Roman" panose="02020603050405020304" pitchFamily="18" charset="0"/>
                <a:cs typeface="Times New Roman" panose="02020603050405020304" pitchFamily="18" charset="0"/>
              </a:rPr>
              <a:t>TARIM VE HAYVANCILIK MÜDÜRLÜĞÜ</a:t>
            </a:r>
            <a:endParaRPr lang="tr-TR" b="1" dirty="0">
              <a:blipFill>
                <a:blip r:embed="rId2"/>
                <a:stretch>
                  <a:fillRect/>
                </a:stretch>
              </a:blip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906162" y="2926080"/>
            <a:ext cx="10552670" cy="2646947"/>
          </a:xfrm>
        </p:spPr>
        <p:txBody>
          <a:bodyPr>
            <a:normAutofit fontScale="92500" lnSpcReduction="10000"/>
          </a:bodyPr>
          <a:lstStyle/>
          <a:p>
            <a:endParaRPr lang="tr-TR" sz="6000" dirty="0" smtClean="0">
              <a:latin typeface="+mj-lt"/>
              <a:ea typeface="+mj-ea"/>
              <a:cs typeface="+mj-cs"/>
            </a:endParaRPr>
          </a:p>
          <a:p>
            <a:r>
              <a:rPr lang="tr-TR" sz="7100" b="1" dirty="0" smtClean="0">
                <a:solidFill>
                  <a:srgbClr val="FF0000"/>
                </a:solidFill>
                <a:latin typeface="Times New Roman" panose="02020603050405020304" pitchFamily="18" charset="0"/>
                <a:ea typeface="+mj-ea"/>
                <a:cs typeface="Times New Roman" panose="02020603050405020304" pitchFamily="18" charset="0"/>
              </a:rPr>
              <a:t>SİBER SALDIRILAR FARKINDALIK EĞİTİMİ</a:t>
            </a:r>
            <a:endParaRPr lang="tr-TR" sz="7100" b="1" dirty="0">
              <a:solidFill>
                <a:srgbClr val="FF0000"/>
              </a:solidFill>
              <a:latin typeface="Times New Roman" panose="02020603050405020304" pitchFamily="18" charset="0"/>
              <a:ea typeface="+mj-ea"/>
              <a:cs typeface="Times New Roman" panose="02020603050405020304" pitchFamily="18" charset="0"/>
            </a:endParaRPr>
          </a:p>
        </p:txBody>
      </p:sp>
      <p:pic>
        <p:nvPicPr>
          <p:cNvPr id="4" name="Resim 3"/>
          <p:cNvPicPr>
            <a:picLocks noChangeAspect="1"/>
          </p:cNvPicPr>
          <p:nvPr/>
        </p:nvPicPr>
        <p:blipFill>
          <a:blip r:embed="rId3">
            <a:extLst>
              <a:ext uri="{BEBA8EAE-BF5A-486C-A8C5-ECC9F3942E4B}">
                <a14:imgProps xmlns:a14="http://schemas.microsoft.com/office/drawing/2010/main">
                  <a14:imgLayer r:embed="rId4">
                    <a14:imgEffect>
                      <a14:sharpenSoften amount="-56000"/>
                    </a14:imgEffect>
                  </a14:imgLayer>
                </a14:imgProps>
              </a:ext>
              <a:ext uri="{28A0092B-C50C-407E-A947-70E740481C1C}">
                <a14:useLocalDpi xmlns:a14="http://schemas.microsoft.com/office/drawing/2010/main" val="0"/>
              </a:ext>
            </a:extLst>
          </a:blip>
          <a:stretch>
            <a:fillRect/>
          </a:stretch>
        </p:blipFill>
        <p:spPr>
          <a:xfrm>
            <a:off x="0" y="0"/>
            <a:ext cx="2002055" cy="13764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sharpenSoften amount="-56000"/>
                    </a14:imgEffect>
                  </a14:imgLayer>
                </a14:imgProps>
              </a:ext>
              <a:ext uri="{28A0092B-C50C-407E-A947-70E740481C1C}">
                <a14:useLocalDpi xmlns:a14="http://schemas.microsoft.com/office/drawing/2010/main" val="0"/>
              </a:ext>
            </a:extLst>
          </a:blip>
          <a:stretch>
            <a:fillRect/>
          </a:stretch>
        </p:blipFill>
        <p:spPr>
          <a:xfrm>
            <a:off x="10189945" y="0"/>
            <a:ext cx="2002055" cy="13764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Resim 5"/>
          <p:cNvPicPr>
            <a:picLocks noChangeAspect="1"/>
          </p:cNvPicPr>
          <p:nvPr/>
        </p:nvPicPr>
        <p:blipFill>
          <a:blip r:embed="rId3">
            <a:extLst>
              <a:ext uri="{BEBA8EAE-BF5A-486C-A8C5-ECC9F3942E4B}">
                <a14:imgProps xmlns:a14="http://schemas.microsoft.com/office/drawing/2010/main">
                  <a14:imgLayer r:embed="rId4">
                    <a14:imgEffect>
                      <a14:sharpenSoften amount="-56000"/>
                    </a14:imgEffect>
                  </a14:imgLayer>
                </a14:imgProps>
              </a:ext>
              <a:ext uri="{28A0092B-C50C-407E-A947-70E740481C1C}">
                <a14:useLocalDpi xmlns:a14="http://schemas.microsoft.com/office/drawing/2010/main" val="0"/>
              </a:ext>
            </a:extLst>
          </a:blip>
          <a:stretch>
            <a:fillRect/>
          </a:stretch>
        </p:blipFill>
        <p:spPr>
          <a:xfrm>
            <a:off x="8021" y="5481586"/>
            <a:ext cx="2002055" cy="13764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Resim 6"/>
          <p:cNvPicPr>
            <a:picLocks noChangeAspect="1"/>
          </p:cNvPicPr>
          <p:nvPr/>
        </p:nvPicPr>
        <p:blipFill>
          <a:blip r:embed="rId3">
            <a:extLst>
              <a:ext uri="{BEBA8EAE-BF5A-486C-A8C5-ECC9F3942E4B}">
                <a14:imgProps xmlns:a14="http://schemas.microsoft.com/office/drawing/2010/main">
                  <a14:imgLayer r:embed="rId4">
                    <a14:imgEffect>
                      <a14:sharpenSoften amount="-56000"/>
                    </a14:imgEffect>
                  </a14:imgLayer>
                </a14:imgProps>
              </a:ext>
              <a:ext uri="{28A0092B-C50C-407E-A947-70E740481C1C}">
                <a14:useLocalDpi xmlns:a14="http://schemas.microsoft.com/office/drawing/2010/main" val="0"/>
              </a:ext>
            </a:extLst>
          </a:blip>
          <a:stretch>
            <a:fillRect/>
          </a:stretch>
        </p:blipFill>
        <p:spPr>
          <a:xfrm>
            <a:off x="10189945" y="5481587"/>
            <a:ext cx="2002055" cy="13764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Altbilgi Yer Tutucusu 7"/>
          <p:cNvSpPr>
            <a:spLocks noGrp="1"/>
          </p:cNvSpPr>
          <p:nvPr>
            <p:ph type="ftr" sz="quarter" idx="11"/>
          </p:nvPr>
        </p:nvSpPr>
        <p:spPr/>
        <p:txBody>
          <a:bodyPr/>
          <a:lstStyle/>
          <a:p>
            <a:r>
              <a:rPr lang="tr-TR" smtClean="0"/>
              <a:t>karabuk@gthb.gov.tr</a:t>
            </a:r>
            <a:endParaRPr lang="tr-TR"/>
          </a:p>
        </p:txBody>
      </p:sp>
      <p:sp>
        <p:nvSpPr>
          <p:cNvPr id="9" name="Slayt Numarası Yer Tutucusu 8"/>
          <p:cNvSpPr>
            <a:spLocks noGrp="1"/>
          </p:cNvSpPr>
          <p:nvPr>
            <p:ph type="sldNum" sz="quarter" idx="12"/>
          </p:nvPr>
        </p:nvSpPr>
        <p:spPr/>
        <p:txBody>
          <a:bodyPr/>
          <a:lstStyle/>
          <a:p>
            <a:fld id="{D6667523-0093-480B-A345-E277AD72763D}" type="slidenum">
              <a:rPr lang="tr-TR" smtClean="0"/>
              <a:t>1</a:t>
            </a:fld>
            <a:endParaRPr lang="tr-TR"/>
          </a:p>
        </p:txBody>
      </p:sp>
    </p:spTree>
    <p:extLst>
      <p:ext uri="{BB962C8B-B14F-4D97-AF65-F5344CB8AC3E}">
        <p14:creationId xmlns:p14="http://schemas.microsoft.com/office/powerpoint/2010/main" val="1755087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64605"/>
          </a:xfrm>
        </p:spPr>
        <p:txBody>
          <a:bodyPr>
            <a:normAutofit/>
          </a:bodyPr>
          <a:lstStyle/>
          <a:p>
            <a:r>
              <a:rPr lang="tr-TR" sz="3600" b="1" dirty="0" smtClean="0">
                <a:solidFill>
                  <a:srgbClr val="FF0000"/>
                </a:solidFill>
                <a:latin typeface="Times New Roman" panose="02020603050405020304" pitchFamily="18" charset="0"/>
                <a:cs typeface="Times New Roman" panose="02020603050405020304" pitchFamily="18" charset="0"/>
              </a:rPr>
              <a:t>GÜVENLİ İNTERNET SİTESİ </a:t>
            </a:r>
            <a:endParaRPr lang="tr-TR" sz="3600" b="1" dirty="0">
              <a:solidFill>
                <a:srgbClr val="FF0000"/>
              </a:solidFill>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8837" y="1806375"/>
            <a:ext cx="7734326" cy="4351338"/>
          </a:xfrm>
        </p:spPr>
      </p:pic>
      <p:cxnSp>
        <p:nvCxnSpPr>
          <p:cNvPr id="8" name="Düz Ok Bağlayıcısı 7"/>
          <p:cNvCxnSpPr/>
          <p:nvPr/>
        </p:nvCxnSpPr>
        <p:spPr>
          <a:xfrm flipH="1" flipV="1">
            <a:off x="2570293" y="2020525"/>
            <a:ext cx="1392194" cy="14169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V="1">
            <a:off x="3962487" y="2012287"/>
            <a:ext cx="638847" cy="14251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Altbilgi Yer Tutucusu 2"/>
          <p:cNvSpPr>
            <a:spLocks noGrp="1"/>
          </p:cNvSpPr>
          <p:nvPr>
            <p:ph type="ftr" sz="quarter" idx="11"/>
          </p:nvPr>
        </p:nvSpPr>
        <p:spPr/>
        <p:txBody>
          <a:bodyPr/>
          <a:lstStyle/>
          <a:p>
            <a:r>
              <a:rPr lang="tr-TR" b="1" i="1" dirty="0" smtClean="0">
                <a:solidFill>
                  <a:srgbClr val="002060"/>
                </a:solidFill>
                <a:latin typeface="Times New Roman" panose="02020603050405020304" pitchFamily="18" charset="0"/>
                <a:cs typeface="Times New Roman" panose="02020603050405020304" pitchFamily="18" charset="0"/>
              </a:rPr>
              <a:t>karabuk@gthb.gov.tr</a:t>
            </a:r>
            <a:endParaRPr lang="tr-TR" b="1" i="1" dirty="0">
              <a:solidFill>
                <a:srgbClr val="002060"/>
              </a:solidFill>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D6667523-0093-480B-A345-E277AD72763D}" type="slidenum">
              <a:rPr lang="tr-TR" smtClean="0"/>
              <a:t>10</a:t>
            </a:fld>
            <a:endParaRPr lang="tr-TR"/>
          </a:p>
        </p:txBody>
      </p:sp>
    </p:spTree>
    <p:extLst>
      <p:ext uri="{BB962C8B-B14F-4D97-AF65-F5344CB8AC3E}">
        <p14:creationId xmlns:p14="http://schemas.microsoft.com/office/powerpoint/2010/main" val="1143104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53081" y="329513"/>
            <a:ext cx="11137557" cy="6005383"/>
          </a:xfrm>
        </p:spPr>
        <p:txBody>
          <a:bodyPr/>
          <a:lstStyle/>
          <a:p>
            <a:pPr algn="just"/>
            <a:r>
              <a:rPr lang="tr-TR" sz="1600" b="1" dirty="0">
                <a:solidFill>
                  <a:srgbClr val="0070C0"/>
                </a:solidFill>
                <a:latin typeface="Times New Roman" panose="02020603050405020304" pitchFamily="18" charset="0"/>
                <a:cs typeface="Times New Roman" panose="02020603050405020304" pitchFamily="18" charset="0"/>
              </a:rPr>
              <a:t>5-Tıkladığınız yere dikkat edin:</a:t>
            </a:r>
          </a:p>
          <a:p>
            <a:pPr algn="just"/>
            <a:r>
              <a:rPr lang="tr-TR" sz="1600" i="1" dirty="0">
                <a:latin typeface="Times New Roman" panose="02020603050405020304" pitchFamily="18" charset="0"/>
                <a:cs typeface="Times New Roman" panose="02020603050405020304" pitchFamily="18" charset="0"/>
              </a:rPr>
              <a:t>Bazen hiçbir şüphe uyandırmayan internet sitelerinden gelen elektronik postalar, bilgisayarınızın </a:t>
            </a:r>
            <a:r>
              <a:rPr lang="tr-TR" sz="1600" i="1" dirty="0" err="1">
                <a:latin typeface="Times New Roman" panose="02020603050405020304" pitchFamily="18" charset="0"/>
                <a:cs typeface="Times New Roman" panose="02020603050405020304" pitchFamily="18" charset="0"/>
              </a:rPr>
              <a:t>hacklenmesi</a:t>
            </a:r>
            <a:r>
              <a:rPr lang="tr-TR" sz="1600" i="1" dirty="0">
                <a:latin typeface="Times New Roman" panose="02020603050405020304" pitchFamily="18" charset="0"/>
                <a:cs typeface="Times New Roman" panose="02020603050405020304" pitchFamily="18" charset="0"/>
              </a:rPr>
              <a:t> için gereken </a:t>
            </a:r>
            <a:r>
              <a:rPr lang="tr-TR" sz="1600" i="1" dirty="0" err="1">
                <a:latin typeface="Times New Roman" panose="02020603050405020304" pitchFamily="18" charset="0"/>
                <a:cs typeface="Times New Roman" panose="02020603050405020304" pitchFamily="18" charset="0"/>
              </a:rPr>
              <a:t>herşeyi</a:t>
            </a:r>
            <a:r>
              <a:rPr lang="tr-TR" sz="1600" i="1" dirty="0">
                <a:latin typeface="Times New Roman" panose="02020603050405020304" pitchFamily="18" charset="0"/>
                <a:cs typeface="Times New Roman" panose="02020603050405020304" pitchFamily="18" charset="0"/>
              </a:rPr>
              <a:t> içerebiliyor. Bu nedenle beklenmedik bir zamanda elektronik postayla bir dosya aldığınızda, konu başlığı ‘bak bunu çok seveceksin’ gibi gayet cazip sözcükler içerse de kesinlikle bu dosyaları açmayın</a:t>
            </a:r>
            <a:r>
              <a:rPr lang="tr-TR" sz="1600" i="1" dirty="0" smtClean="0">
                <a:latin typeface="Times New Roman" panose="02020603050405020304" pitchFamily="18" charset="0"/>
                <a:cs typeface="Times New Roman" panose="02020603050405020304" pitchFamily="18" charset="0"/>
              </a:rPr>
              <a:t>.</a:t>
            </a:r>
          </a:p>
          <a:p>
            <a:pPr algn="just"/>
            <a:r>
              <a:rPr lang="tr-TR" sz="1600" b="1" dirty="0">
                <a:solidFill>
                  <a:srgbClr val="0070C0"/>
                </a:solidFill>
                <a:latin typeface="Times New Roman" panose="02020603050405020304" pitchFamily="18" charset="0"/>
                <a:cs typeface="Times New Roman" panose="02020603050405020304" pitchFamily="18" charset="0"/>
              </a:rPr>
              <a:t>6-Kamuya açık bilgisayarları kullanmayın</a:t>
            </a:r>
          </a:p>
          <a:p>
            <a:pPr algn="just"/>
            <a:r>
              <a:rPr lang="tr-TR" sz="1600" i="1" dirty="0">
                <a:latin typeface="Times New Roman" panose="02020603050405020304" pitchFamily="18" charset="0"/>
                <a:cs typeface="Times New Roman" panose="02020603050405020304" pitchFamily="18" charset="0"/>
              </a:rPr>
              <a:t> Evinde bilgisayarı ya da internet erişimi olmayanlar için bu, zor bir seçenek çünkü bu kişiler için internet kafeler, hala en popüler yerler. Ancak bir bilgisayar ne kadar çok kişi tarafından kullanılırsa bu bilgisayara virüs ya da elektronik posta hesapları gibi şahsi hesaplarınıza giren kötü amaçlı yazılım bulaşma olasılığı o kadar artar.</a:t>
            </a:r>
          </a:p>
          <a:p>
            <a:pPr algn="just"/>
            <a:r>
              <a:rPr lang="tr-TR" sz="1600" b="1" dirty="0">
                <a:solidFill>
                  <a:srgbClr val="0070C0"/>
                </a:solidFill>
                <a:latin typeface="Times New Roman" panose="02020603050405020304" pitchFamily="18" charset="0"/>
                <a:cs typeface="Times New Roman" panose="02020603050405020304" pitchFamily="18" charset="0"/>
              </a:rPr>
              <a:t>7-Anti virüs programı kullanın.</a:t>
            </a:r>
          </a:p>
          <a:p>
            <a:pPr algn="just"/>
            <a:endParaRPr lang="tr-TR" sz="1600" i="1" dirty="0">
              <a:latin typeface="Times New Roman" panose="02020603050405020304" pitchFamily="18" charset="0"/>
              <a:cs typeface="Times New Roman" panose="02020603050405020304" pitchFamily="18" charset="0"/>
            </a:endParaRPr>
          </a:p>
          <a:p>
            <a:endParaRPr lang="tr-TR" dirty="0"/>
          </a:p>
        </p:txBody>
      </p:sp>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73" y="2875750"/>
            <a:ext cx="8772302" cy="3916347"/>
          </a:xfrm>
          <a:prstGeom prst="rect">
            <a:avLst/>
          </a:prstGeom>
        </p:spPr>
      </p:pic>
      <p:sp>
        <p:nvSpPr>
          <p:cNvPr id="14" name="Akış Çizelgesi: Öteki İşlem 13"/>
          <p:cNvSpPr/>
          <p:nvPr/>
        </p:nvSpPr>
        <p:spPr>
          <a:xfrm>
            <a:off x="8221362" y="6639697"/>
            <a:ext cx="148281" cy="156519"/>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Akış Çizelgesi: Öteki İşlem 14"/>
          <p:cNvSpPr/>
          <p:nvPr/>
        </p:nvSpPr>
        <p:spPr>
          <a:xfrm>
            <a:off x="8469492" y="6639697"/>
            <a:ext cx="148281" cy="156519"/>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Düz Ok Bağlayıcısı 16"/>
          <p:cNvCxnSpPr/>
          <p:nvPr/>
        </p:nvCxnSpPr>
        <p:spPr>
          <a:xfrm flipH="1" flipV="1">
            <a:off x="4061254" y="5980670"/>
            <a:ext cx="4160108" cy="7372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flipH="1" flipV="1">
            <a:off x="8369643" y="5782962"/>
            <a:ext cx="173989" cy="9349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Altbilgi Yer Tutucusu 1"/>
          <p:cNvSpPr>
            <a:spLocks noGrp="1"/>
          </p:cNvSpPr>
          <p:nvPr>
            <p:ph type="ftr" sz="quarter" idx="11"/>
          </p:nvPr>
        </p:nvSpPr>
        <p:spPr/>
        <p:txBody>
          <a:bodyPr/>
          <a:lstStyle/>
          <a:p>
            <a:r>
              <a:rPr lang="tr-TR" smtClean="0"/>
              <a:t>karabuk@gthb.gov.tr</a:t>
            </a:r>
            <a:endParaRPr lang="tr-TR"/>
          </a:p>
        </p:txBody>
      </p:sp>
      <p:sp>
        <p:nvSpPr>
          <p:cNvPr id="4" name="Slayt Numarası Yer Tutucusu 3"/>
          <p:cNvSpPr>
            <a:spLocks noGrp="1"/>
          </p:cNvSpPr>
          <p:nvPr>
            <p:ph type="sldNum" sz="quarter" idx="12"/>
          </p:nvPr>
        </p:nvSpPr>
        <p:spPr/>
        <p:txBody>
          <a:bodyPr/>
          <a:lstStyle/>
          <a:p>
            <a:fld id="{D6667523-0093-480B-A345-E277AD72763D}" type="slidenum">
              <a:rPr lang="tr-TR" smtClean="0"/>
              <a:t>11</a:t>
            </a:fld>
            <a:endParaRPr lang="tr-TR"/>
          </a:p>
        </p:txBody>
      </p:sp>
    </p:spTree>
    <p:extLst>
      <p:ext uri="{BB962C8B-B14F-4D97-AF65-F5344CB8AC3E}">
        <p14:creationId xmlns:p14="http://schemas.microsoft.com/office/powerpoint/2010/main" val="815370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55373"/>
            <a:ext cx="10515600" cy="5921590"/>
          </a:xfrm>
        </p:spPr>
        <p:txBody>
          <a:bodyPr>
            <a:normAutofit/>
          </a:bodyPr>
          <a:lstStyle/>
          <a:p>
            <a:r>
              <a:rPr lang="tr-TR" sz="1600" b="1" dirty="0" smtClean="0">
                <a:solidFill>
                  <a:srgbClr val="0070C0"/>
                </a:solidFill>
                <a:latin typeface="Times New Roman" panose="02020603050405020304" pitchFamily="18" charset="0"/>
                <a:cs typeface="Times New Roman" panose="02020603050405020304" pitchFamily="18" charset="0"/>
              </a:rPr>
              <a:t>8-İzinizi </a:t>
            </a:r>
            <a:r>
              <a:rPr lang="tr-TR" sz="1600" b="1" dirty="0">
                <a:solidFill>
                  <a:srgbClr val="0070C0"/>
                </a:solidFill>
                <a:latin typeface="Times New Roman" panose="02020603050405020304" pitchFamily="18" charset="0"/>
                <a:cs typeface="Times New Roman" panose="02020603050405020304" pitchFamily="18" charset="0"/>
              </a:rPr>
              <a:t>belli etmemeye çalışın:</a:t>
            </a:r>
          </a:p>
          <a:p>
            <a:r>
              <a:rPr lang="tr-TR" sz="1600" i="1" dirty="0" smtClean="0">
                <a:latin typeface="Times New Roman" panose="02020603050405020304" pitchFamily="18" charset="0"/>
                <a:cs typeface="Times New Roman" panose="02020603050405020304" pitchFamily="18" charset="0"/>
              </a:rPr>
              <a:t>Web siteleri, çerezler sayesinde hepimizin internette nerelere girip çıktığını çok iyi takip ediyor. Örneğin favori mağazanızın internet sitesinin istediğiniz ürünü çıkarıp karşınıza koyarak sizi hayretler içinde bırakması, işte bu çerezlerin marifeti. Her tarayıcı, ayarlar bölümünde, çerezleri silme tercihini yapmanızı sağlıyor. Ancak şunu unutmayın ki birçok internet sitesi, çerez kullanmayı kabul etmeyenlere hizmeti sınırlı tutuyor.    </a:t>
            </a:r>
          </a:p>
          <a:p>
            <a:pPr marL="0" indent="0">
              <a:buNone/>
            </a:pPr>
            <a:endParaRPr lang="tr-TR" sz="1600" i="1" dirty="0" smtClean="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12" y="1713470"/>
            <a:ext cx="10692714" cy="5235146"/>
          </a:xfrm>
          <a:prstGeom prst="rect">
            <a:avLst/>
          </a:prstGeom>
          <a:ln>
            <a:solidFill>
              <a:srgbClr val="FFFFFF"/>
            </a:solidFill>
          </a:ln>
        </p:spPr>
      </p:pic>
      <p:sp>
        <p:nvSpPr>
          <p:cNvPr id="4" name="Akış Çizelgesi: Öteki İşlem 3"/>
          <p:cNvSpPr/>
          <p:nvPr/>
        </p:nvSpPr>
        <p:spPr>
          <a:xfrm>
            <a:off x="1804086" y="3632886"/>
            <a:ext cx="453081" cy="181233"/>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kış Çizelgesi: Öteki İşlem 5"/>
          <p:cNvSpPr/>
          <p:nvPr/>
        </p:nvSpPr>
        <p:spPr>
          <a:xfrm>
            <a:off x="4889157" y="5995730"/>
            <a:ext cx="453081" cy="181233"/>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kış Çizelgesi: Öteki İşlem 7"/>
          <p:cNvSpPr/>
          <p:nvPr/>
        </p:nvSpPr>
        <p:spPr>
          <a:xfrm>
            <a:off x="10627842" y="1956486"/>
            <a:ext cx="453081" cy="181233"/>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p:cNvCxnSpPr/>
          <p:nvPr/>
        </p:nvCxnSpPr>
        <p:spPr>
          <a:xfrm flipH="1">
            <a:off x="2030626" y="2047102"/>
            <a:ext cx="8706365" cy="167640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2030626" y="3723502"/>
            <a:ext cx="3085071" cy="2362844"/>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 name="Altbilgi Yer Tutucusu 4"/>
          <p:cNvSpPr>
            <a:spLocks noGrp="1"/>
          </p:cNvSpPr>
          <p:nvPr>
            <p:ph type="ftr" sz="quarter" idx="11"/>
          </p:nvPr>
        </p:nvSpPr>
        <p:spPr/>
        <p:txBody>
          <a:bodyPr/>
          <a:lstStyle/>
          <a:p>
            <a:r>
              <a:rPr lang="tr-TR" smtClean="0"/>
              <a:t>karabuk@gthb.gov.tr</a:t>
            </a:r>
            <a:endParaRPr lang="tr-TR"/>
          </a:p>
        </p:txBody>
      </p:sp>
      <p:sp>
        <p:nvSpPr>
          <p:cNvPr id="7" name="Slayt Numarası Yer Tutucusu 6"/>
          <p:cNvSpPr>
            <a:spLocks noGrp="1"/>
          </p:cNvSpPr>
          <p:nvPr>
            <p:ph type="sldNum" sz="quarter" idx="12"/>
          </p:nvPr>
        </p:nvSpPr>
        <p:spPr/>
        <p:txBody>
          <a:bodyPr/>
          <a:lstStyle/>
          <a:p>
            <a:fld id="{D6667523-0093-480B-A345-E277AD72763D}" type="slidenum">
              <a:rPr lang="tr-TR" smtClean="0"/>
              <a:t>12</a:t>
            </a:fld>
            <a:endParaRPr lang="tr-TR"/>
          </a:p>
        </p:txBody>
      </p:sp>
    </p:spTree>
    <p:extLst>
      <p:ext uri="{BB962C8B-B14F-4D97-AF65-F5344CB8AC3E}">
        <p14:creationId xmlns:p14="http://schemas.microsoft.com/office/powerpoint/2010/main" val="2709785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38" y="247135"/>
            <a:ext cx="11040762" cy="6409038"/>
          </a:xfrm>
        </p:spPr>
        <p:txBody>
          <a:bodyPr>
            <a:normAutofit/>
          </a:bodyPr>
          <a:lstStyle/>
          <a:p>
            <a:r>
              <a:rPr lang="tr-TR" sz="1600" b="1" dirty="0">
                <a:solidFill>
                  <a:srgbClr val="0070C0"/>
                </a:solidFill>
                <a:latin typeface="Times New Roman" panose="02020603050405020304" pitchFamily="18" charset="0"/>
                <a:cs typeface="Times New Roman" panose="02020603050405020304" pitchFamily="18" charset="0"/>
              </a:rPr>
              <a:t>9-Flash sürücüleri kullanırken dikkatli olun</a:t>
            </a:r>
          </a:p>
          <a:p>
            <a:r>
              <a:rPr lang="tr-TR" sz="1600" i="1" dirty="0" smtClean="0">
                <a:latin typeface="Times New Roman" panose="02020603050405020304" pitchFamily="18" charset="0"/>
                <a:cs typeface="Times New Roman" panose="02020603050405020304" pitchFamily="18" charset="0"/>
              </a:rPr>
              <a:t>Flash </a:t>
            </a:r>
            <a:r>
              <a:rPr lang="tr-TR" sz="1600" i="1" dirty="0">
                <a:latin typeface="Times New Roman" panose="02020603050405020304" pitchFamily="18" charset="0"/>
                <a:cs typeface="Times New Roman" panose="02020603050405020304" pitchFamily="18" charset="0"/>
              </a:rPr>
              <a:t>sürücüler, çok fazla veriyi taşıyacak kapasiteye sahip. Bu sürücüleri farklı </a:t>
            </a:r>
            <a:r>
              <a:rPr lang="tr-TR" sz="1600" i="1" dirty="0" err="1">
                <a:latin typeface="Times New Roman" panose="02020603050405020304" pitchFamily="18" charset="0"/>
                <a:cs typeface="Times New Roman" panose="02020603050405020304" pitchFamily="18" charset="0"/>
              </a:rPr>
              <a:t>plarformlarda</a:t>
            </a:r>
            <a:r>
              <a:rPr lang="tr-TR" sz="1600" i="1" dirty="0">
                <a:latin typeface="Times New Roman" panose="02020603050405020304" pitchFamily="18" charset="0"/>
                <a:cs typeface="Times New Roman" panose="02020603050405020304" pitchFamily="18" charset="0"/>
              </a:rPr>
              <a:t> kullanmak da büyük kolaylık sağlıyor. Ancak </a:t>
            </a:r>
            <a:r>
              <a:rPr lang="tr-TR" sz="1600" i="1" dirty="0" err="1">
                <a:latin typeface="Times New Roman" panose="02020603050405020304" pitchFamily="18" charset="0"/>
                <a:cs typeface="Times New Roman" panose="02020603050405020304" pitchFamily="18" charset="0"/>
              </a:rPr>
              <a:t>flash</a:t>
            </a:r>
            <a:r>
              <a:rPr lang="tr-TR" sz="1600" i="1" dirty="0">
                <a:latin typeface="Times New Roman" panose="02020603050405020304" pitchFamily="18" charset="0"/>
                <a:cs typeface="Times New Roman" panose="02020603050405020304" pitchFamily="18" charset="0"/>
              </a:rPr>
              <a:t> sürücüler, virüslerin yayılmasına ya da kötü amaçlı yazılımların sizin haberiniz olmadan bilgisayarınıza yerleşmesine de yol açabiliyor. Bu nedenle </a:t>
            </a:r>
            <a:r>
              <a:rPr lang="tr-TR" sz="1600" i="1" dirty="0" err="1">
                <a:latin typeface="Times New Roman" panose="02020603050405020304" pitchFamily="18" charset="0"/>
                <a:cs typeface="Times New Roman" panose="02020603050405020304" pitchFamily="18" charset="0"/>
              </a:rPr>
              <a:t>herhangibir</a:t>
            </a:r>
            <a:r>
              <a:rPr lang="tr-TR" sz="1600" i="1" dirty="0">
                <a:latin typeface="Times New Roman" panose="02020603050405020304" pitchFamily="18" charset="0"/>
                <a:cs typeface="Times New Roman" panose="02020603050405020304" pitchFamily="18" charset="0"/>
              </a:rPr>
              <a:t> </a:t>
            </a:r>
            <a:r>
              <a:rPr lang="tr-TR" sz="1600" i="1" dirty="0" err="1">
                <a:latin typeface="Times New Roman" panose="02020603050405020304" pitchFamily="18" charset="0"/>
                <a:cs typeface="Times New Roman" panose="02020603050405020304" pitchFamily="18" charset="0"/>
              </a:rPr>
              <a:t>flash</a:t>
            </a:r>
            <a:r>
              <a:rPr lang="tr-TR" sz="1600" i="1" dirty="0">
                <a:latin typeface="Times New Roman" panose="02020603050405020304" pitchFamily="18" charset="0"/>
                <a:cs typeface="Times New Roman" panose="02020603050405020304" pitchFamily="18" charset="0"/>
              </a:rPr>
              <a:t> sürücüyü bilgisayarınıza takmadan önce sürücünün kimlerin elinden geçtiğini iyi düşünün.</a:t>
            </a:r>
          </a:p>
          <a:p>
            <a:endParaRPr lang="tr-TR"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sz="2700" b="1" dirty="0" smtClean="0">
              <a:solidFill>
                <a:srgbClr val="0070C0"/>
              </a:solidFill>
              <a:latin typeface="Times New Roman" panose="02020603050405020304" pitchFamily="18" charset="0"/>
              <a:cs typeface="Times New Roman" panose="02020603050405020304" pitchFamily="18" charset="0"/>
            </a:endParaRPr>
          </a:p>
          <a:p>
            <a:endParaRPr lang="tr-TR" sz="2700" b="1" dirty="0">
              <a:solidFill>
                <a:srgbClr val="0070C0"/>
              </a:solidFill>
              <a:latin typeface="Times New Roman" panose="02020603050405020304" pitchFamily="18" charset="0"/>
              <a:cs typeface="Times New Roman" panose="02020603050405020304" pitchFamily="18" charset="0"/>
            </a:endParaRPr>
          </a:p>
          <a:p>
            <a:pPr marL="0" indent="0">
              <a:buNone/>
            </a:pPr>
            <a:endParaRPr lang="tr-TR" dirty="0"/>
          </a:p>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21" y="1647569"/>
            <a:ext cx="10292720" cy="4555524"/>
          </a:xfrm>
          <a:prstGeom prst="rect">
            <a:avLst/>
          </a:prstGeom>
        </p:spPr>
      </p:pic>
      <p:sp>
        <p:nvSpPr>
          <p:cNvPr id="6" name="Akış Çizelgesi: Öteki İşlem 5"/>
          <p:cNvSpPr/>
          <p:nvPr/>
        </p:nvSpPr>
        <p:spPr>
          <a:xfrm>
            <a:off x="5206314" y="1845276"/>
            <a:ext cx="1400432" cy="461319"/>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Ok Bağlayıcısı 7"/>
          <p:cNvCxnSpPr/>
          <p:nvPr/>
        </p:nvCxnSpPr>
        <p:spPr>
          <a:xfrm>
            <a:off x="6030097" y="2232454"/>
            <a:ext cx="1013254" cy="16228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6030097" y="2232454"/>
            <a:ext cx="3270422" cy="1837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Altbilgi Yer Tutucusu 1"/>
          <p:cNvSpPr>
            <a:spLocks noGrp="1"/>
          </p:cNvSpPr>
          <p:nvPr>
            <p:ph type="ftr" sz="quarter" idx="11"/>
          </p:nvPr>
        </p:nvSpPr>
        <p:spPr/>
        <p:txBody>
          <a:bodyPr/>
          <a:lstStyle/>
          <a:p>
            <a:r>
              <a:rPr lang="tr-TR" smtClean="0"/>
              <a:t>karabuk@gthb.gov.tr</a:t>
            </a:r>
            <a:endParaRPr lang="tr-TR"/>
          </a:p>
        </p:txBody>
      </p:sp>
      <p:sp>
        <p:nvSpPr>
          <p:cNvPr id="4" name="Slayt Numarası Yer Tutucusu 3"/>
          <p:cNvSpPr>
            <a:spLocks noGrp="1"/>
          </p:cNvSpPr>
          <p:nvPr>
            <p:ph type="sldNum" sz="quarter" idx="12"/>
          </p:nvPr>
        </p:nvSpPr>
        <p:spPr/>
        <p:txBody>
          <a:bodyPr/>
          <a:lstStyle/>
          <a:p>
            <a:fld id="{D6667523-0093-480B-A345-E277AD72763D}" type="slidenum">
              <a:rPr lang="tr-TR" smtClean="0"/>
              <a:t>13</a:t>
            </a:fld>
            <a:endParaRPr lang="tr-TR"/>
          </a:p>
        </p:txBody>
      </p:sp>
    </p:spTree>
    <p:extLst>
      <p:ext uri="{BB962C8B-B14F-4D97-AF65-F5344CB8AC3E}">
        <p14:creationId xmlns:p14="http://schemas.microsoft.com/office/powerpoint/2010/main" val="4102624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184" y="230659"/>
            <a:ext cx="11730681" cy="6326660"/>
          </a:xfrm>
        </p:spPr>
        <p:txBody>
          <a:bodyPr/>
          <a:lstStyle/>
          <a:p>
            <a:r>
              <a:rPr lang="tr-TR" sz="1600" b="1" dirty="0">
                <a:solidFill>
                  <a:srgbClr val="0070C0"/>
                </a:solidFill>
                <a:latin typeface="Times New Roman" panose="02020603050405020304" pitchFamily="18" charset="0"/>
                <a:cs typeface="Times New Roman" panose="02020603050405020304" pitchFamily="18" charset="0"/>
              </a:rPr>
              <a:t>10-Ön belleğinizi sık sık temizleyin</a:t>
            </a:r>
          </a:p>
          <a:p>
            <a:pPr marL="0" indent="0" algn="just">
              <a:buNone/>
            </a:pPr>
            <a:r>
              <a:rPr lang="tr-TR" sz="1600" i="1" dirty="0">
                <a:latin typeface="Times New Roman" panose="02020603050405020304" pitchFamily="18" charset="0"/>
                <a:cs typeface="Times New Roman" panose="02020603050405020304" pitchFamily="18" charset="0"/>
              </a:rPr>
              <a:t>Bu öneri, evde ve işte kullandığınız bilgisayarlar, ara sıra kullandığınız arkadaşınızın tablet bilgisayarı gibi tüm cihazlar için geçerli. </a:t>
            </a:r>
            <a:r>
              <a:rPr lang="tr-TR" sz="1600" i="1" dirty="0" err="1">
                <a:latin typeface="Times New Roman" panose="02020603050405020304" pitchFamily="18" charset="0"/>
                <a:cs typeface="Times New Roman" panose="02020603050405020304" pitchFamily="18" charset="0"/>
              </a:rPr>
              <a:t>Firefox</a:t>
            </a:r>
            <a:r>
              <a:rPr lang="tr-TR" sz="1600" i="1" dirty="0">
                <a:latin typeface="Times New Roman" panose="02020603050405020304" pitchFamily="18" charset="0"/>
                <a:cs typeface="Times New Roman" panose="02020603050405020304" pitchFamily="18" charset="0"/>
              </a:rPr>
              <a:t> ya da </a:t>
            </a:r>
            <a:r>
              <a:rPr lang="tr-TR" sz="1600" i="1" dirty="0" err="1">
                <a:latin typeface="Times New Roman" panose="02020603050405020304" pitchFamily="18" charset="0"/>
                <a:cs typeface="Times New Roman" panose="02020603050405020304" pitchFamily="18" charset="0"/>
              </a:rPr>
              <a:t>Chrome</a:t>
            </a:r>
            <a:r>
              <a:rPr lang="tr-TR" sz="1600" i="1" dirty="0">
                <a:latin typeface="Times New Roman" panose="02020603050405020304" pitchFamily="18" charset="0"/>
                <a:cs typeface="Times New Roman" panose="02020603050405020304" pitchFamily="18" charset="0"/>
              </a:rPr>
              <a:t> gibi bir tarayıcıları kullandığınız zaman bu tarayıcılar hangi sitelere girdiğinizin, bu sitelerde neler yaptığınızın hesabını tutuyor. Girdiğiniz her site, internetten indirdiğiniz ya da internete yüklediğiniz her şey bu ön bellekte günlerce, hatta haftalarca listeleniyor. Başkalarının bu ön belleğe erişim sağlaması ve internetteki faaliyetlerinizin ayrıntılı dökümünü çalması son derece kolay. Bu nedenle arama motorlarında iz bırakmamak için gereken ayarları yapmak ya da işiniz bitince izlerinizi yok etmek son derece önemli</a:t>
            </a:r>
            <a:r>
              <a:rPr lang="tr-TR" i="1" dirty="0" smtClean="0">
                <a:latin typeface="Times New Roman" panose="02020603050405020304" pitchFamily="18" charset="0"/>
                <a:cs typeface="Times New Roman" panose="02020603050405020304" pitchFamily="18" charset="0"/>
              </a:rPr>
              <a:t>.</a:t>
            </a:r>
          </a:p>
          <a:p>
            <a:pPr marL="0" indent="0" algn="just">
              <a:buNone/>
            </a:pPr>
            <a:endParaRPr lang="tr-TR" dirty="0">
              <a:latin typeface="Times New Roman" panose="02020603050405020304" pitchFamily="18" charset="0"/>
              <a:cs typeface="Times New Roman" panose="02020603050405020304" pitchFamily="18" charset="0"/>
            </a:endParaRP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24" y="2026508"/>
            <a:ext cx="10058400" cy="4712043"/>
          </a:xfrm>
          <a:prstGeom prst="rect">
            <a:avLst/>
          </a:prstGeom>
        </p:spPr>
      </p:pic>
      <p:sp>
        <p:nvSpPr>
          <p:cNvPr id="5" name="Akış Çizelgesi: Öteki İşlem 4"/>
          <p:cNvSpPr/>
          <p:nvPr/>
        </p:nvSpPr>
        <p:spPr>
          <a:xfrm>
            <a:off x="8592065" y="3566985"/>
            <a:ext cx="1128584" cy="296562"/>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kış Çizelgesi: Öteki İşlem 5"/>
          <p:cNvSpPr/>
          <p:nvPr/>
        </p:nvSpPr>
        <p:spPr>
          <a:xfrm>
            <a:off x="1635211" y="2969741"/>
            <a:ext cx="1128584" cy="296562"/>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Ok Bağlayıcısı 7"/>
          <p:cNvCxnSpPr/>
          <p:nvPr/>
        </p:nvCxnSpPr>
        <p:spPr>
          <a:xfrm flipH="1" flipV="1">
            <a:off x="2932670" y="3118022"/>
            <a:ext cx="5865341" cy="5972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Altbilgi Yer Tutucusu 1"/>
          <p:cNvSpPr>
            <a:spLocks noGrp="1"/>
          </p:cNvSpPr>
          <p:nvPr>
            <p:ph type="ftr" sz="quarter" idx="11"/>
          </p:nvPr>
        </p:nvSpPr>
        <p:spPr/>
        <p:txBody>
          <a:bodyPr/>
          <a:lstStyle/>
          <a:p>
            <a:r>
              <a:rPr lang="tr-TR" smtClean="0"/>
              <a:t>karabuk@gthb.gov.tr</a:t>
            </a:r>
            <a:endParaRPr lang="tr-TR"/>
          </a:p>
        </p:txBody>
      </p:sp>
      <p:sp>
        <p:nvSpPr>
          <p:cNvPr id="7" name="Slayt Numarası Yer Tutucusu 6"/>
          <p:cNvSpPr>
            <a:spLocks noGrp="1"/>
          </p:cNvSpPr>
          <p:nvPr>
            <p:ph type="sldNum" sz="quarter" idx="12"/>
          </p:nvPr>
        </p:nvSpPr>
        <p:spPr/>
        <p:txBody>
          <a:bodyPr/>
          <a:lstStyle/>
          <a:p>
            <a:fld id="{D6667523-0093-480B-A345-E277AD72763D}" type="slidenum">
              <a:rPr lang="tr-TR" smtClean="0"/>
              <a:t>14</a:t>
            </a:fld>
            <a:endParaRPr lang="tr-TR"/>
          </a:p>
        </p:txBody>
      </p:sp>
    </p:spTree>
    <p:extLst>
      <p:ext uri="{BB962C8B-B14F-4D97-AF65-F5344CB8AC3E}">
        <p14:creationId xmlns:p14="http://schemas.microsoft.com/office/powerpoint/2010/main" val="3019408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1653"/>
          </a:xfrm>
        </p:spPr>
        <p:txBody>
          <a:bodyPr>
            <a:normAutofit fontScale="90000"/>
          </a:bodyPr>
          <a:lstStyle/>
          <a:p>
            <a:r>
              <a:rPr lang="tr-TR" sz="3600" b="1" dirty="0" smtClean="0">
                <a:solidFill>
                  <a:srgbClr val="FF0000"/>
                </a:solidFill>
                <a:latin typeface="Times New Roman" panose="02020603050405020304" pitchFamily="18" charset="0"/>
                <a:cs typeface="Times New Roman" panose="02020603050405020304" pitchFamily="18" charset="0"/>
              </a:rPr>
              <a:t/>
            </a:r>
            <a:br>
              <a:rPr lang="tr-TR" sz="3600" b="1" dirty="0" smtClean="0">
                <a:solidFill>
                  <a:srgbClr val="FF0000"/>
                </a:solidFill>
                <a:latin typeface="Times New Roman" panose="02020603050405020304" pitchFamily="18" charset="0"/>
                <a:cs typeface="Times New Roman" panose="02020603050405020304" pitchFamily="18" charset="0"/>
              </a:rPr>
            </a:br>
            <a:r>
              <a:rPr lang="tr-TR" sz="3600" b="1" dirty="0" smtClean="0">
                <a:solidFill>
                  <a:srgbClr val="FF0000"/>
                </a:solidFill>
                <a:latin typeface="Times New Roman" panose="02020603050405020304" pitchFamily="18" charset="0"/>
                <a:cs typeface="Times New Roman" panose="02020603050405020304" pitchFamily="18" charset="0"/>
              </a:rPr>
              <a:t>Facebook’taki </a:t>
            </a:r>
            <a:r>
              <a:rPr lang="tr-TR" sz="3600" b="1" dirty="0">
                <a:solidFill>
                  <a:srgbClr val="FF0000"/>
                </a:solidFill>
                <a:latin typeface="Times New Roman" panose="02020603050405020304" pitchFamily="18" charset="0"/>
                <a:cs typeface="Times New Roman" panose="02020603050405020304" pitchFamily="18" charset="0"/>
              </a:rPr>
              <a:t>Tehlikelerinden Korunmanın Pratik Yolları</a:t>
            </a:r>
            <a:r>
              <a:rPr lang="tr-TR" dirty="0"/>
              <a:t/>
            </a:r>
            <a:br>
              <a:rPr lang="tr-TR" dirty="0"/>
            </a:br>
            <a:endParaRPr lang="tr-TR" dirty="0"/>
          </a:p>
        </p:txBody>
      </p:sp>
      <p:sp>
        <p:nvSpPr>
          <p:cNvPr id="3" name="İçerik Yer Tutucusu 2"/>
          <p:cNvSpPr>
            <a:spLocks noGrp="1"/>
          </p:cNvSpPr>
          <p:nvPr>
            <p:ph idx="1"/>
          </p:nvPr>
        </p:nvSpPr>
        <p:spPr>
          <a:xfrm>
            <a:off x="838200" y="889686"/>
            <a:ext cx="10515600" cy="5287277"/>
          </a:xfrm>
        </p:spPr>
        <p:txBody>
          <a:bodyPr>
            <a:normAutofit fontScale="92500" lnSpcReduction="10000"/>
          </a:bodyPr>
          <a:lstStyle/>
          <a:p>
            <a:pPr lvl="0" fontAlgn="base"/>
            <a:r>
              <a:rPr lang="tr-TR" sz="2600" dirty="0">
                <a:latin typeface="Times New Roman" panose="02020603050405020304" pitchFamily="18" charset="0"/>
                <a:cs typeface="Times New Roman" panose="02020603050405020304" pitchFamily="18" charset="0"/>
              </a:rPr>
              <a:t>Facebook’a herhangi bir oyun ya da uygulama kurduğunuzda bunun profilinizdeki hangi bilgilere istediği kadar ve zaman ulaşıp ulaşmadığını iyice kontrol edin.</a:t>
            </a:r>
          </a:p>
          <a:p>
            <a:pPr lvl="0" fontAlgn="base"/>
            <a:r>
              <a:rPr lang="tr-TR" sz="2600" dirty="0">
                <a:latin typeface="Times New Roman" panose="02020603050405020304" pitchFamily="18" charset="0"/>
                <a:cs typeface="Times New Roman" panose="02020603050405020304" pitchFamily="18" charset="0"/>
              </a:rPr>
              <a:t>Facebook’ta asla kişisel bilgilerinizin tümünü ya da birkaçını paylaşmayın. Paylaşsanız da gerçekçi olmayan bilgiler vermeniz daha yerinde olacaktır.</a:t>
            </a:r>
          </a:p>
          <a:p>
            <a:pPr lvl="0" fontAlgn="base"/>
            <a:r>
              <a:rPr lang="tr-TR" sz="2600" dirty="0">
                <a:latin typeface="Times New Roman" panose="02020603050405020304" pitchFamily="18" charset="0"/>
                <a:cs typeface="Times New Roman" panose="02020603050405020304" pitchFamily="18" charset="0"/>
              </a:rPr>
              <a:t>Facebook duvarlarında Facebook’tan dışarı yani internetteki başka alanlara doğru giden aktif bağlantılara tıklamadan önce iyice emin olun! Velev ki bu tanıdık birinden geliyor olsun!</a:t>
            </a:r>
          </a:p>
          <a:p>
            <a:pPr lvl="0" fontAlgn="base"/>
            <a:r>
              <a:rPr lang="tr-TR" sz="2600" dirty="0">
                <a:latin typeface="Times New Roman" panose="02020603050405020304" pitchFamily="18" charset="0"/>
                <a:cs typeface="Times New Roman" panose="02020603050405020304" pitchFamily="18" charset="0"/>
              </a:rPr>
              <a:t>Hiçbir </a:t>
            </a:r>
            <a:r>
              <a:rPr lang="tr-TR" sz="2600" dirty="0" err="1">
                <a:latin typeface="Times New Roman" panose="02020603050405020304" pitchFamily="18" charset="0"/>
                <a:cs typeface="Times New Roman" panose="02020603050405020304" pitchFamily="18" charset="0"/>
              </a:rPr>
              <a:t>popup</a:t>
            </a:r>
            <a:r>
              <a:rPr lang="tr-TR" sz="2600" dirty="0">
                <a:latin typeface="Times New Roman" panose="02020603050405020304" pitchFamily="18" charset="0"/>
                <a:cs typeface="Times New Roman" panose="02020603050405020304" pitchFamily="18" charset="0"/>
              </a:rPr>
              <a:t> mesajı ya da pencereyi ve içindeki bağlantılara tıklamayın.</a:t>
            </a:r>
          </a:p>
          <a:p>
            <a:pPr lvl="0" fontAlgn="base"/>
            <a:r>
              <a:rPr lang="tr-TR" sz="2600" dirty="0">
                <a:latin typeface="Times New Roman" panose="02020603050405020304" pitchFamily="18" charset="0"/>
                <a:cs typeface="Times New Roman" panose="02020603050405020304" pitchFamily="18" charset="0"/>
              </a:rPr>
              <a:t>Herhangi bir videonun bağlantısına tıklamadan önce, ilgili videonun adını Google’da mutlaka aratarak, bunun bir aldatmaca olup olmadığını araştırın.</a:t>
            </a:r>
          </a:p>
          <a:p>
            <a:pPr lvl="0" fontAlgn="base"/>
            <a:r>
              <a:rPr lang="tr-TR" sz="2600" dirty="0">
                <a:latin typeface="Times New Roman" panose="02020603050405020304" pitchFamily="18" charset="0"/>
                <a:cs typeface="Times New Roman" panose="02020603050405020304" pitchFamily="18" charset="0"/>
              </a:rPr>
              <a:t>Güvenlik ve gizlilik ayarları düzgün yapılmamış ya da varsayılan (</a:t>
            </a:r>
            <a:r>
              <a:rPr lang="tr-TR" sz="2600" dirty="0" err="1">
                <a:latin typeface="Times New Roman" panose="02020603050405020304" pitchFamily="18" charset="0"/>
                <a:cs typeface="Times New Roman" panose="02020603050405020304" pitchFamily="18" charset="0"/>
              </a:rPr>
              <a:t>default</a:t>
            </a:r>
            <a:r>
              <a:rPr lang="tr-TR" sz="2600" dirty="0">
                <a:latin typeface="Times New Roman" panose="02020603050405020304" pitchFamily="18" charset="0"/>
                <a:cs typeface="Times New Roman" panose="02020603050405020304" pitchFamily="18" charset="0"/>
              </a:rPr>
              <a:t>) olarak bırakılmış web tarayıcılarını kullanmaktan kaçının. Özellikle internet kafelerde daha dikkatli davranmanızda azami fayda var.</a:t>
            </a:r>
          </a:p>
          <a:p>
            <a:pPr lvl="0" fontAlgn="base"/>
            <a:r>
              <a:rPr lang="tr-TR" sz="2600" dirty="0">
                <a:latin typeface="Times New Roman" panose="02020603050405020304" pitchFamily="18" charset="0"/>
                <a:cs typeface="Times New Roman" panose="02020603050405020304" pitchFamily="18" charset="0"/>
              </a:rPr>
              <a:t>Tarayıcılar üzerinde kodlama (</a:t>
            </a:r>
            <a:r>
              <a:rPr lang="tr-TR" sz="2600" dirty="0" err="1">
                <a:latin typeface="Times New Roman" panose="02020603050405020304" pitchFamily="18" charset="0"/>
                <a:cs typeface="Times New Roman" panose="02020603050405020304" pitchFamily="18" charset="0"/>
              </a:rPr>
              <a:t>scripting</a:t>
            </a:r>
            <a:r>
              <a:rPr lang="tr-TR" sz="2600" dirty="0">
                <a:latin typeface="Times New Roman" panose="02020603050405020304" pitchFamily="18" charset="0"/>
                <a:cs typeface="Times New Roman" panose="02020603050405020304" pitchFamily="18" charset="0"/>
              </a:rPr>
              <a:t>) işlemlerine asla izin vermeyin.</a:t>
            </a:r>
          </a:p>
          <a:p>
            <a:pPr marL="0" indent="0">
              <a:buNone/>
            </a:pPr>
            <a:endParaRPr lang="tr-TR" dirty="0"/>
          </a:p>
        </p:txBody>
      </p:sp>
      <p:sp>
        <p:nvSpPr>
          <p:cNvPr id="4" name="Altbilgi Yer Tutucusu 3"/>
          <p:cNvSpPr>
            <a:spLocks noGrp="1"/>
          </p:cNvSpPr>
          <p:nvPr>
            <p:ph type="ftr" sz="quarter" idx="11"/>
          </p:nvPr>
        </p:nvSpPr>
        <p:spPr/>
        <p:txBody>
          <a:bodyPr/>
          <a:lstStyle/>
          <a:p>
            <a:r>
              <a:rPr lang="tr-TR" smtClean="0"/>
              <a:t>karabuk@gthb.gov.tr</a:t>
            </a:r>
            <a:endParaRPr lang="tr-TR"/>
          </a:p>
        </p:txBody>
      </p:sp>
      <p:sp>
        <p:nvSpPr>
          <p:cNvPr id="5" name="Slayt Numarası Yer Tutucusu 4"/>
          <p:cNvSpPr>
            <a:spLocks noGrp="1"/>
          </p:cNvSpPr>
          <p:nvPr>
            <p:ph type="sldNum" sz="quarter" idx="12"/>
          </p:nvPr>
        </p:nvSpPr>
        <p:spPr/>
        <p:txBody>
          <a:bodyPr/>
          <a:lstStyle/>
          <a:p>
            <a:fld id="{D6667523-0093-480B-A345-E277AD72763D}" type="slidenum">
              <a:rPr lang="tr-TR" smtClean="0"/>
              <a:t>15</a:t>
            </a:fld>
            <a:endParaRPr lang="tr-TR"/>
          </a:p>
        </p:txBody>
      </p:sp>
    </p:spTree>
    <p:extLst>
      <p:ext uri="{BB962C8B-B14F-4D97-AF65-F5344CB8AC3E}">
        <p14:creationId xmlns:p14="http://schemas.microsoft.com/office/powerpoint/2010/main" val="2497738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39891"/>
          </a:xfrm>
        </p:spPr>
        <p:txBody>
          <a:bodyPr>
            <a:normAutofit/>
          </a:bodyPr>
          <a:lstStyle/>
          <a:p>
            <a:r>
              <a:rPr lang="tr-TR" sz="2800" dirty="0" smtClean="0">
                <a:solidFill>
                  <a:srgbClr val="FF0000"/>
                </a:solidFill>
                <a:latin typeface="Times New Roman" panose="02020603050405020304" pitchFamily="18" charset="0"/>
                <a:cs typeface="Times New Roman" panose="02020603050405020304" pitchFamily="18" charset="0"/>
              </a:rPr>
              <a:t>Tarayıcı üzerinde kodlama örnek</a:t>
            </a:r>
            <a:endParaRPr lang="tr-TR" sz="2800" dirty="0">
              <a:solidFill>
                <a:srgbClr val="FF0000"/>
              </a:solidFill>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4360" y="1825625"/>
            <a:ext cx="8003279" cy="4351338"/>
          </a:xfrm>
        </p:spPr>
      </p:pic>
      <p:sp>
        <p:nvSpPr>
          <p:cNvPr id="5" name="Akış Çizelgesi: Öteki İşlem 4"/>
          <p:cNvSpPr/>
          <p:nvPr/>
        </p:nvSpPr>
        <p:spPr>
          <a:xfrm>
            <a:off x="2825578" y="3196281"/>
            <a:ext cx="1556952" cy="156519"/>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flipV="1">
            <a:off x="3803932" y="2485400"/>
            <a:ext cx="3654087" cy="789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Altbilgi Yer Tutucusu 2"/>
          <p:cNvSpPr>
            <a:spLocks noGrp="1"/>
          </p:cNvSpPr>
          <p:nvPr>
            <p:ph type="ftr" sz="quarter" idx="11"/>
          </p:nvPr>
        </p:nvSpPr>
        <p:spPr/>
        <p:txBody>
          <a:bodyPr/>
          <a:lstStyle/>
          <a:p>
            <a:r>
              <a:rPr lang="tr-TR" smtClean="0"/>
              <a:t>karabuk@gthb.gov.tr</a:t>
            </a:r>
            <a:endParaRPr lang="tr-TR"/>
          </a:p>
        </p:txBody>
      </p:sp>
      <p:sp>
        <p:nvSpPr>
          <p:cNvPr id="6" name="Slayt Numarası Yer Tutucusu 5"/>
          <p:cNvSpPr>
            <a:spLocks noGrp="1"/>
          </p:cNvSpPr>
          <p:nvPr>
            <p:ph type="sldNum" sz="quarter" idx="12"/>
          </p:nvPr>
        </p:nvSpPr>
        <p:spPr/>
        <p:txBody>
          <a:bodyPr/>
          <a:lstStyle/>
          <a:p>
            <a:fld id="{D6667523-0093-480B-A345-E277AD72763D}" type="slidenum">
              <a:rPr lang="tr-TR" smtClean="0"/>
              <a:t>16</a:t>
            </a:fld>
            <a:endParaRPr lang="tr-TR"/>
          </a:p>
        </p:txBody>
      </p:sp>
    </p:spTree>
    <p:extLst>
      <p:ext uri="{BB962C8B-B14F-4D97-AF65-F5344CB8AC3E}">
        <p14:creationId xmlns:p14="http://schemas.microsoft.com/office/powerpoint/2010/main" val="3938906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14184"/>
            <a:ext cx="10515600" cy="5962779"/>
          </a:xfrm>
        </p:spPr>
        <p:txBody>
          <a:bodyPr/>
          <a:lstStyle/>
          <a:p>
            <a:pPr marL="0" indent="0">
              <a:buNone/>
            </a:pPr>
            <a:endParaRPr lang="tr-TR" sz="6000" dirty="0" smtClean="0">
              <a:latin typeface="Times New Roman" panose="02020603050405020304" pitchFamily="18" charset="0"/>
              <a:cs typeface="Times New Roman" panose="02020603050405020304" pitchFamily="18" charset="0"/>
            </a:endParaRPr>
          </a:p>
          <a:p>
            <a:pPr marL="0" indent="0">
              <a:buNone/>
            </a:pPr>
            <a:endParaRPr lang="tr-TR" sz="6000" dirty="0">
              <a:latin typeface="Times New Roman" panose="02020603050405020304" pitchFamily="18" charset="0"/>
              <a:cs typeface="Times New Roman" panose="02020603050405020304" pitchFamily="18" charset="0"/>
            </a:endParaRPr>
          </a:p>
          <a:p>
            <a:pPr marL="0" indent="0">
              <a:buNone/>
            </a:pPr>
            <a:r>
              <a:rPr lang="tr-TR" sz="6000" dirty="0" smtClean="0">
                <a:solidFill>
                  <a:srgbClr val="002060"/>
                </a:solidFill>
                <a:latin typeface="Times New Roman" panose="02020603050405020304" pitchFamily="18" charset="0"/>
                <a:cs typeface="Times New Roman" panose="02020603050405020304" pitchFamily="18" charset="0"/>
              </a:rPr>
              <a:t>SABIRLA DİNLEDİĞİNİZ İÇİN TEŞEKKUR EDERİZ</a:t>
            </a:r>
            <a:r>
              <a:rPr lang="tr-TR" dirty="0" smtClean="0">
                <a:solidFill>
                  <a:srgbClr val="002060"/>
                </a:solidFill>
              </a:rPr>
              <a:t>.</a:t>
            </a:r>
          </a:p>
          <a:p>
            <a:pPr marL="0" indent="0">
              <a:buNone/>
            </a:pPr>
            <a:endParaRPr lang="tr-TR" dirty="0">
              <a:solidFill>
                <a:srgbClr val="002060"/>
              </a:solidFill>
            </a:endParaRPr>
          </a:p>
          <a:p>
            <a:pPr marL="0" indent="0">
              <a:buNone/>
            </a:pPr>
            <a:endParaRPr lang="tr-TR" dirty="0" smtClean="0">
              <a:solidFill>
                <a:srgbClr val="002060"/>
              </a:solidFill>
            </a:endParaRPr>
          </a:p>
          <a:p>
            <a:pPr marL="0" indent="0">
              <a:buNone/>
            </a:pPr>
            <a:endParaRPr lang="tr-TR" dirty="0">
              <a:solidFill>
                <a:srgbClr val="002060"/>
              </a:solidFill>
            </a:endParaRPr>
          </a:p>
          <a:p>
            <a:pPr marL="0" indent="0">
              <a:buNone/>
            </a:pPr>
            <a:endParaRPr lang="tr-TR" dirty="0" smtClean="0">
              <a:solidFill>
                <a:srgbClr val="002060"/>
              </a:solidFill>
            </a:endParaRPr>
          </a:p>
        </p:txBody>
      </p:sp>
      <p:sp>
        <p:nvSpPr>
          <p:cNvPr id="2" name="Altbilgi Yer Tutucusu 1"/>
          <p:cNvSpPr>
            <a:spLocks noGrp="1"/>
          </p:cNvSpPr>
          <p:nvPr>
            <p:ph type="ftr" sz="quarter" idx="11"/>
          </p:nvPr>
        </p:nvSpPr>
        <p:spPr/>
        <p:txBody>
          <a:bodyPr/>
          <a:lstStyle/>
          <a:p>
            <a:r>
              <a:rPr lang="tr-TR" b="1" i="1" dirty="0" smtClean="0">
                <a:solidFill>
                  <a:srgbClr val="002060"/>
                </a:solidFill>
                <a:latin typeface="Times New Roman" panose="02020603050405020304" pitchFamily="18" charset="0"/>
                <a:cs typeface="Times New Roman" panose="02020603050405020304" pitchFamily="18" charset="0"/>
              </a:rPr>
              <a:t>karabuk@gthb.gov.tr</a:t>
            </a:r>
            <a:endParaRPr lang="tr-TR" b="1" i="1" dirty="0">
              <a:solidFill>
                <a:srgbClr val="002060"/>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D6667523-0093-480B-A345-E277AD72763D}" type="slidenum">
              <a:rPr lang="tr-TR" smtClean="0"/>
              <a:t>17</a:t>
            </a:fld>
            <a:endParaRPr lang="tr-TR"/>
          </a:p>
        </p:txBody>
      </p:sp>
    </p:spTree>
    <p:extLst>
      <p:ext uri="{BB962C8B-B14F-4D97-AF65-F5344CB8AC3E}">
        <p14:creationId xmlns:p14="http://schemas.microsoft.com/office/powerpoint/2010/main" val="1223845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931178" y="365126"/>
            <a:ext cx="10422622" cy="876446"/>
          </a:xfrm>
        </p:spPr>
        <p:txBody>
          <a:bodyPr>
            <a:normAutofit/>
          </a:bodyPr>
          <a:lstStyle/>
          <a:p>
            <a:r>
              <a:rPr lang="tr-TR" sz="5400" b="1" dirty="0">
                <a:solidFill>
                  <a:srgbClr val="FF0000"/>
                </a:solidFill>
                <a:latin typeface="Times New Roman" panose="02020603050405020304" pitchFamily="18" charset="0"/>
                <a:cs typeface="Times New Roman" panose="02020603050405020304" pitchFamily="18" charset="0"/>
              </a:rPr>
              <a:t>SİBER SALDIRI </a:t>
            </a:r>
            <a:r>
              <a:rPr lang="tr-TR" sz="5400" b="1" dirty="0" smtClean="0">
                <a:solidFill>
                  <a:srgbClr val="FF0000"/>
                </a:solidFill>
                <a:latin typeface="Times New Roman" panose="02020603050405020304" pitchFamily="18" charset="0"/>
                <a:cs typeface="Times New Roman" panose="02020603050405020304" pitchFamily="18" charset="0"/>
              </a:rPr>
              <a:t>NEDİR</a:t>
            </a:r>
            <a:endParaRPr lang="tr-TR" dirty="0"/>
          </a:p>
        </p:txBody>
      </p:sp>
      <p:sp>
        <p:nvSpPr>
          <p:cNvPr id="5" name="İçerik Yer Tutucusu 4"/>
          <p:cNvSpPr>
            <a:spLocks noGrp="1"/>
          </p:cNvSpPr>
          <p:nvPr>
            <p:ph idx="1"/>
          </p:nvPr>
        </p:nvSpPr>
        <p:spPr>
          <a:xfrm>
            <a:off x="696286" y="1342238"/>
            <a:ext cx="10657514" cy="5377343"/>
          </a:xfrm>
        </p:spPr>
        <p:txBody>
          <a:bodyPr>
            <a:normAutofit fontScale="85000" lnSpcReduction="20000"/>
          </a:bodyPr>
          <a:lstStyle/>
          <a:p>
            <a:r>
              <a:rPr lang="tr-TR" dirty="0">
                <a:latin typeface="Times New Roman" panose="02020603050405020304" pitchFamily="18" charset="0"/>
                <a:cs typeface="Times New Roman" panose="02020603050405020304" pitchFamily="18" charset="0"/>
              </a:rPr>
              <a:t>Bilgisayar ve internet alanında uzmanlaşmış </a:t>
            </a:r>
            <a:r>
              <a:rPr lang="tr-TR" dirty="0" smtClean="0">
                <a:latin typeface="Times New Roman" panose="02020603050405020304" pitchFamily="18" charset="0"/>
                <a:cs typeface="Times New Roman" panose="02020603050405020304" pitchFamily="18" charset="0"/>
              </a:rPr>
              <a:t>hacker </a:t>
            </a:r>
            <a:r>
              <a:rPr lang="tr-TR" dirty="0">
                <a:latin typeface="Times New Roman" panose="02020603050405020304" pitchFamily="18" charset="0"/>
                <a:cs typeface="Times New Roman" panose="02020603050405020304" pitchFamily="18" charset="0"/>
              </a:rPr>
              <a:t>diye tabir edilen </a:t>
            </a:r>
            <a:r>
              <a:rPr lang="tr-TR" dirty="0" err="1">
                <a:latin typeface="Times New Roman" panose="02020603050405020304" pitchFamily="18" charset="0"/>
                <a:cs typeface="Times New Roman" panose="02020603050405020304" pitchFamily="18" charset="0"/>
              </a:rPr>
              <a:t>hack</a:t>
            </a:r>
            <a:r>
              <a:rPr lang="tr-TR" dirty="0">
                <a:latin typeface="Times New Roman" panose="02020603050405020304" pitchFamily="18" charset="0"/>
                <a:cs typeface="Times New Roman" panose="02020603050405020304" pitchFamily="18" charset="0"/>
              </a:rPr>
              <a:t> veya hacker gruplarının banka, polis, jandarma, devlet, şahıs, firma vb. sitelere veya bilgisayarlara zarar vermek amacı ile yaptıkları saldırıya Siber Saldırı </a:t>
            </a:r>
            <a:r>
              <a:rPr lang="tr-TR" dirty="0" smtClean="0">
                <a:latin typeface="Times New Roman" panose="02020603050405020304" pitchFamily="18" charset="0"/>
                <a:cs typeface="Times New Roman" panose="02020603050405020304" pitchFamily="18" charset="0"/>
              </a:rPr>
              <a:t>denir. Bilgisayar korsanlarının amacı, bilgi güvenlik duvarını aşarak gerekli bilgileri, almak, değiştirmek, koymak ya da sistemi tahrip etmektir. Bilgi güvenliğinin temel unsurları, Gizlilik, Bütünlük ve Erişilebilirliktir.</a:t>
            </a:r>
          </a:p>
          <a:p>
            <a:r>
              <a:rPr lang="tr-TR" dirty="0">
                <a:latin typeface="Times New Roman" panose="02020603050405020304" pitchFamily="18" charset="0"/>
                <a:cs typeface="Times New Roman" panose="02020603050405020304" pitchFamily="18" charset="0"/>
              </a:rPr>
              <a:t>S</a:t>
            </a:r>
            <a:r>
              <a:rPr lang="tr-TR" dirty="0" smtClean="0">
                <a:latin typeface="Times New Roman" panose="02020603050405020304" pitchFamily="18" charset="0"/>
                <a:cs typeface="Times New Roman" panose="02020603050405020304" pitchFamily="18" charset="0"/>
              </a:rPr>
              <a:t>iber saldırı bilgili </a:t>
            </a:r>
            <a:r>
              <a:rPr lang="tr-TR" dirty="0">
                <a:latin typeface="Times New Roman" panose="02020603050405020304" pitchFamily="18" charset="0"/>
                <a:cs typeface="Times New Roman" panose="02020603050405020304" pitchFamily="18" charset="0"/>
              </a:rPr>
              <a:t>bir halde uygulanan bu saldırıda birey; rahatsız etme, tehdit ve şantaj şeklinde durumlarla karşı karşıyadır. Siber atak iki biçimde olur. </a:t>
            </a: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1-İlkinde </a:t>
            </a:r>
            <a:r>
              <a:rPr lang="tr-TR" dirty="0">
                <a:latin typeface="Times New Roman" panose="02020603050405020304" pitchFamily="18" charset="0"/>
                <a:cs typeface="Times New Roman" panose="02020603050405020304" pitchFamily="18" charset="0"/>
              </a:rPr>
              <a:t>kişilerin şifreleri ele geçirilir, internet sayfalarına yönelik saldırılar düzenlenir, virüs içeren mesajlar ve </a:t>
            </a:r>
            <a:r>
              <a:rPr lang="tr-TR" dirty="0" err="1">
                <a:latin typeface="Times New Roman" panose="02020603050405020304" pitchFamily="18" charset="0"/>
                <a:cs typeface="Times New Roman" panose="02020603050405020304" pitchFamily="18" charset="0"/>
              </a:rPr>
              <a:t>spam</a:t>
            </a:r>
            <a:r>
              <a:rPr lang="tr-TR" dirty="0">
                <a:latin typeface="Times New Roman" panose="02020603050405020304" pitchFamily="18" charset="0"/>
                <a:cs typeface="Times New Roman" panose="02020603050405020304" pitchFamily="18" charset="0"/>
              </a:rPr>
              <a:t> mesajlar yollanarak elektronik atak uygulanır</a:t>
            </a:r>
            <a:r>
              <a:rPr lang="tr-TR" dirty="0" smtClean="0">
                <a:latin typeface="Times New Roman" panose="02020603050405020304" pitchFamily="18" charset="0"/>
                <a:cs typeface="Times New Roman" panose="02020603050405020304" pitchFamily="18" charset="0"/>
              </a:rPr>
              <a:t>.</a:t>
            </a:r>
          </a:p>
          <a:p>
            <a:r>
              <a:rPr lang="tr-TR" dirty="0" smtClean="0">
                <a:latin typeface="Times New Roman" panose="02020603050405020304" pitchFamily="18" charset="0"/>
                <a:cs typeface="Times New Roman" panose="02020603050405020304" pitchFamily="18" charset="0"/>
              </a:rPr>
              <a:t>2- İkincisi </a:t>
            </a:r>
            <a:r>
              <a:rPr lang="tr-TR" dirty="0">
                <a:latin typeface="Times New Roman" panose="02020603050405020304" pitchFamily="18" charset="0"/>
                <a:cs typeface="Times New Roman" panose="02020603050405020304" pitchFamily="18" charset="0"/>
              </a:rPr>
              <a:t>daha tehlikeli bir saldırıdır. Burada tamamen kişiyi aşağılamak, minik düşürmek, onu zor durumda bırakmak için ruhsal bir hücum uygulanır. </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Siber saldırılara en fazla çocuklar </a:t>
            </a:r>
            <a:r>
              <a:rPr lang="tr-TR" dirty="0" err="1">
                <a:latin typeface="Times New Roman" panose="02020603050405020304" pitchFamily="18" charset="0"/>
                <a:cs typeface="Times New Roman" panose="02020603050405020304" pitchFamily="18" charset="0"/>
              </a:rPr>
              <a:t>vede</a:t>
            </a:r>
            <a:r>
              <a:rPr lang="tr-TR" dirty="0">
                <a:latin typeface="Times New Roman" panose="02020603050405020304" pitchFamily="18" charset="0"/>
                <a:cs typeface="Times New Roman" panose="02020603050405020304" pitchFamily="18" charset="0"/>
              </a:rPr>
              <a:t> ergenler maruz kalmaktadırlar, şu sebeple onlar sanal ortamda daha </a:t>
            </a:r>
            <a:r>
              <a:rPr lang="tr-TR" dirty="0" err="1">
                <a:latin typeface="Times New Roman" panose="02020603050405020304" pitchFamily="18" charset="0"/>
                <a:cs typeface="Times New Roman" panose="02020603050405020304" pitchFamily="18" charset="0"/>
              </a:rPr>
              <a:t>oldukca</a:t>
            </a:r>
            <a:r>
              <a:rPr lang="tr-TR" dirty="0">
                <a:latin typeface="Times New Roman" panose="02020603050405020304" pitchFamily="18" charset="0"/>
                <a:cs typeface="Times New Roman" panose="02020603050405020304" pitchFamily="18" charset="0"/>
              </a:rPr>
              <a:t> bulunuyor ve yetişkinler kadar önlemli davranamıyorlar. </a:t>
            </a:r>
          </a:p>
        </p:txBody>
      </p:sp>
      <p:sp>
        <p:nvSpPr>
          <p:cNvPr id="2" name="Altbilgi Yer Tutucusu 1"/>
          <p:cNvSpPr>
            <a:spLocks noGrp="1"/>
          </p:cNvSpPr>
          <p:nvPr>
            <p:ph type="ftr" sz="quarter" idx="11"/>
          </p:nvPr>
        </p:nvSpPr>
        <p:spPr/>
        <p:txBody>
          <a:bodyPr/>
          <a:lstStyle/>
          <a:p>
            <a:r>
              <a:rPr lang="tr-TR" smtClean="0"/>
              <a:t>karabuk@gthb.gov.tr</a:t>
            </a:r>
            <a:endParaRPr lang="tr-TR"/>
          </a:p>
        </p:txBody>
      </p:sp>
      <p:sp>
        <p:nvSpPr>
          <p:cNvPr id="3" name="Slayt Numarası Yer Tutucusu 2"/>
          <p:cNvSpPr>
            <a:spLocks noGrp="1"/>
          </p:cNvSpPr>
          <p:nvPr>
            <p:ph type="sldNum" sz="quarter" idx="12"/>
          </p:nvPr>
        </p:nvSpPr>
        <p:spPr/>
        <p:txBody>
          <a:bodyPr/>
          <a:lstStyle/>
          <a:p>
            <a:fld id="{D6667523-0093-480B-A345-E277AD72763D}" type="slidenum">
              <a:rPr lang="tr-TR" smtClean="0"/>
              <a:t>2</a:t>
            </a:fld>
            <a:endParaRPr lang="tr-TR"/>
          </a:p>
        </p:txBody>
      </p:sp>
    </p:spTree>
    <p:extLst>
      <p:ext uri="{BB962C8B-B14F-4D97-AF65-F5344CB8AC3E}">
        <p14:creationId xmlns:p14="http://schemas.microsoft.com/office/powerpoint/2010/main" val="1567599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256" y="346509"/>
            <a:ext cx="11251932" cy="2050182"/>
          </a:xfrm>
        </p:spPr>
        <p:txBody>
          <a:bodyPr>
            <a:normAutofit/>
          </a:bodyPr>
          <a:lstStyle/>
          <a:p>
            <a:pPr algn="l"/>
            <a:r>
              <a:rPr lang="tr-TR" sz="2800" b="1" dirty="0">
                <a:solidFill>
                  <a:srgbClr val="FF0000"/>
                </a:solidFill>
                <a:latin typeface="Times New Roman" panose="02020603050405020304" pitchFamily="18" charset="0"/>
                <a:cs typeface="Times New Roman" panose="02020603050405020304" pitchFamily="18" charset="0"/>
              </a:rPr>
              <a:t>Siber saldırıda uygulanan yöntemler/kullanılan araçlar, aşağıdaki gibi </a:t>
            </a:r>
            <a:r>
              <a:rPr lang="tr-TR" sz="2800" b="1" dirty="0" smtClean="0">
                <a:solidFill>
                  <a:srgbClr val="FF0000"/>
                </a:solidFill>
                <a:latin typeface="Times New Roman" panose="02020603050405020304" pitchFamily="18" charset="0"/>
                <a:cs typeface="Times New Roman" panose="02020603050405020304" pitchFamily="18" charset="0"/>
              </a:rPr>
              <a:t>sınıflandırılabilir</a:t>
            </a:r>
            <a:endParaRPr lang="tr-TR" sz="28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fontScale="55000" lnSpcReduction="20000"/>
          </a:bodyPr>
          <a:lstStyle/>
          <a:p>
            <a:r>
              <a:rPr lang="tr-TR" dirty="0"/>
              <a:t>• </a:t>
            </a:r>
            <a:r>
              <a:rPr lang="tr-TR" sz="2900" dirty="0">
                <a:latin typeface="Times New Roman" panose="02020603050405020304" pitchFamily="18" charset="0"/>
                <a:cs typeface="Times New Roman" panose="02020603050405020304" pitchFamily="18" charset="0"/>
              </a:rPr>
              <a:t>Bilgisayar Virüsleri,</a:t>
            </a: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Truva atı,</a:t>
            </a: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Hizmet Dışı Bırakma,</a:t>
            </a: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Solucanlar,</a:t>
            </a: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Klavye Kaydediciler,</a:t>
            </a: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Arka Kapılar (</a:t>
            </a:r>
            <a:r>
              <a:rPr lang="tr-TR" sz="2900" dirty="0" err="1">
                <a:latin typeface="Times New Roman" panose="02020603050405020304" pitchFamily="18" charset="0"/>
                <a:cs typeface="Times New Roman" panose="02020603050405020304" pitchFamily="18" charset="0"/>
              </a:rPr>
              <a:t>backdoors</a:t>
            </a:r>
            <a:r>
              <a:rPr lang="tr-TR" sz="2900" dirty="0">
                <a:latin typeface="Times New Roman" panose="02020603050405020304" pitchFamily="18" charset="0"/>
                <a:cs typeface="Times New Roman" panose="02020603050405020304" pitchFamily="18" charset="0"/>
              </a:rPr>
              <a:t>),</a:t>
            </a: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Casus Yazılımlar (</a:t>
            </a:r>
            <a:r>
              <a:rPr lang="tr-TR" sz="2900" dirty="0" err="1">
                <a:latin typeface="Times New Roman" panose="02020603050405020304" pitchFamily="18" charset="0"/>
                <a:cs typeface="Times New Roman" panose="02020603050405020304" pitchFamily="18" charset="0"/>
              </a:rPr>
              <a:t>Spyware</a:t>
            </a:r>
            <a:r>
              <a:rPr lang="tr-TR" sz="2900" dirty="0">
                <a:latin typeface="Times New Roman" panose="02020603050405020304" pitchFamily="18" charset="0"/>
                <a:cs typeface="Times New Roman" panose="02020603050405020304" pitchFamily="18" charset="0"/>
              </a:rPr>
              <a:t>),</a:t>
            </a: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Bot Ağı (</a:t>
            </a:r>
            <a:r>
              <a:rPr lang="tr-TR" sz="2900" dirty="0" err="1">
                <a:latin typeface="Times New Roman" panose="02020603050405020304" pitchFamily="18" charset="0"/>
                <a:cs typeface="Times New Roman" panose="02020603050405020304" pitchFamily="18" charset="0"/>
              </a:rPr>
              <a:t>Botnet</a:t>
            </a:r>
            <a:r>
              <a:rPr lang="tr-TR" sz="2900" dirty="0">
                <a:latin typeface="Times New Roman" panose="02020603050405020304" pitchFamily="18" charset="0"/>
                <a:cs typeface="Times New Roman" panose="02020603050405020304" pitchFamily="18" charset="0"/>
              </a:rPr>
              <a:t>),</a:t>
            </a: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Aldatma (IP </a:t>
            </a:r>
            <a:r>
              <a:rPr lang="tr-TR" sz="2900" dirty="0" err="1">
                <a:latin typeface="Times New Roman" panose="02020603050405020304" pitchFamily="18" charset="0"/>
                <a:cs typeface="Times New Roman" panose="02020603050405020304" pitchFamily="18" charset="0"/>
              </a:rPr>
              <a:t>Snoofing</a:t>
            </a:r>
            <a:r>
              <a:rPr lang="tr-TR" sz="2900" dirty="0">
                <a:latin typeface="Times New Roman" panose="02020603050405020304" pitchFamily="18" charset="0"/>
                <a:cs typeface="Times New Roman" panose="02020603050405020304" pitchFamily="18" charset="0"/>
              </a:rPr>
              <a:t>),</a:t>
            </a: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Yemleme (</a:t>
            </a:r>
            <a:r>
              <a:rPr lang="tr-TR" sz="2900" dirty="0" err="1">
                <a:latin typeface="Times New Roman" panose="02020603050405020304" pitchFamily="18" charset="0"/>
                <a:cs typeface="Times New Roman" panose="02020603050405020304" pitchFamily="18" charset="0"/>
              </a:rPr>
              <a:t>Phishing</a:t>
            </a:r>
            <a:r>
              <a:rPr lang="tr-TR" sz="2900" dirty="0">
                <a:latin typeface="Times New Roman" panose="02020603050405020304" pitchFamily="18" charset="0"/>
                <a:cs typeface="Times New Roman" panose="02020603050405020304" pitchFamily="18" charset="0"/>
              </a:rPr>
              <a:t>),</a:t>
            </a: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Koklayıcı (</a:t>
            </a:r>
            <a:r>
              <a:rPr lang="tr-TR" sz="2900" dirty="0" err="1">
                <a:latin typeface="Times New Roman" panose="02020603050405020304" pitchFamily="18" charset="0"/>
                <a:cs typeface="Times New Roman" panose="02020603050405020304" pitchFamily="18" charset="0"/>
              </a:rPr>
              <a:t>Sniffers</a:t>
            </a:r>
            <a:r>
              <a:rPr lang="tr-TR" sz="2900" dirty="0">
                <a:latin typeface="Times New Roman" panose="02020603050405020304" pitchFamily="18" charset="0"/>
                <a:cs typeface="Times New Roman" panose="02020603050405020304" pitchFamily="18" charset="0"/>
              </a:rPr>
              <a:t>),</a:t>
            </a: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smtClean="0">
                <a:latin typeface="Times New Roman" panose="02020603050405020304" pitchFamily="18" charset="0"/>
                <a:cs typeface="Times New Roman" panose="02020603050405020304" pitchFamily="18" charset="0"/>
              </a:rPr>
              <a:t/>
            </a:r>
            <a:br>
              <a:rPr lang="tr-TR" sz="2900" dirty="0" smtClean="0">
                <a:latin typeface="Times New Roman" panose="02020603050405020304" pitchFamily="18" charset="0"/>
                <a:cs typeface="Times New Roman" panose="02020603050405020304" pitchFamily="18" charset="0"/>
              </a:rPr>
            </a:br>
            <a:r>
              <a:rPr lang="tr-TR" sz="2900" dirty="0">
                <a:latin typeface="Times New Roman" panose="02020603050405020304" pitchFamily="18" charset="0"/>
                <a:cs typeface="Times New Roman" panose="02020603050405020304" pitchFamily="18" charset="0"/>
              </a:rPr>
              <a:t>• İstenmeyen E-posta (</a:t>
            </a:r>
            <a:r>
              <a:rPr lang="tr-TR" sz="2900" dirty="0" err="1" smtClean="0">
                <a:latin typeface="Times New Roman" panose="02020603050405020304" pitchFamily="18" charset="0"/>
                <a:cs typeface="Times New Roman" panose="02020603050405020304" pitchFamily="18" charset="0"/>
              </a:rPr>
              <a:t>Spam</a:t>
            </a:r>
            <a:r>
              <a:rPr lang="tr-TR" sz="2900" dirty="0" smtClean="0">
                <a:latin typeface="Times New Roman" panose="02020603050405020304" pitchFamily="18" charset="0"/>
                <a:cs typeface="Times New Roman" panose="02020603050405020304" pitchFamily="18" charset="0"/>
              </a:rPr>
              <a:t>)</a:t>
            </a:r>
            <a:endParaRPr lang="tr-TR" sz="2900"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smtClean="0"/>
              <a:t>karabuk@gthb.gov.tr</a:t>
            </a:r>
            <a:endParaRPr lang="tr-TR"/>
          </a:p>
        </p:txBody>
      </p:sp>
      <p:sp>
        <p:nvSpPr>
          <p:cNvPr id="5" name="Slayt Numarası Yer Tutucusu 4"/>
          <p:cNvSpPr>
            <a:spLocks noGrp="1"/>
          </p:cNvSpPr>
          <p:nvPr>
            <p:ph type="sldNum" sz="quarter" idx="12"/>
          </p:nvPr>
        </p:nvSpPr>
        <p:spPr/>
        <p:txBody>
          <a:bodyPr/>
          <a:lstStyle/>
          <a:p>
            <a:fld id="{D6667523-0093-480B-A345-E277AD72763D}" type="slidenum">
              <a:rPr lang="tr-TR" smtClean="0"/>
              <a:t>3</a:t>
            </a:fld>
            <a:endParaRPr lang="tr-TR"/>
          </a:p>
        </p:txBody>
      </p:sp>
    </p:spTree>
    <p:extLst>
      <p:ext uri="{BB962C8B-B14F-4D97-AF65-F5344CB8AC3E}">
        <p14:creationId xmlns:p14="http://schemas.microsoft.com/office/powerpoint/2010/main" val="4151358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1119" y="260058"/>
            <a:ext cx="10846965" cy="6241409"/>
          </a:xfrm>
        </p:spPr>
        <p:txBody>
          <a:bodyPr>
            <a:normAutofit fontScale="92500" lnSpcReduction="10000"/>
          </a:bodyPr>
          <a:lstStyle/>
          <a:p>
            <a:pPr marL="0" indent="0">
              <a:buNone/>
            </a:pPr>
            <a:r>
              <a:rPr lang="tr-TR" sz="1600" dirty="0" smtClean="0">
                <a:solidFill>
                  <a:srgbClr val="FF0000"/>
                </a:solidFill>
                <a:latin typeface="Times New Roman" panose="02020603050405020304" pitchFamily="18" charset="0"/>
                <a:cs typeface="Times New Roman" panose="02020603050405020304" pitchFamily="18" charset="0"/>
              </a:rPr>
              <a:t> </a:t>
            </a:r>
            <a:r>
              <a:rPr lang="tr-TR" sz="1600" dirty="0">
                <a:solidFill>
                  <a:srgbClr val="FF0000"/>
                </a:solidFill>
                <a:latin typeface="Times New Roman" panose="02020603050405020304" pitchFamily="18" charset="0"/>
                <a:cs typeface="Times New Roman" panose="02020603050405020304" pitchFamily="18" charset="0"/>
              </a:rPr>
              <a:t>Bilgisayar </a:t>
            </a:r>
            <a:r>
              <a:rPr lang="tr-TR" sz="1600" dirty="0" smtClean="0">
                <a:solidFill>
                  <a:srgbClr val="FF0000"/>
                </a:solidFill>
                <a:latin typeface="Times New Roman" panose="02020603050405020304" pitchFamily="18" charset="0"/>
                <a:cs typeface="Times New Roman" panose="02020603050405020304" pitchFamily="18" charset="0"/>
              </a:rPr>
              <a:t>Virüsleri:</a:t>
            </a:r>
            <a:endParaRPr lang="tr-TR" sz="1600" dirty="0" smtClean="0">
              <a:latin typeface="Times New Roman" panose="02020603050405020304" pitchFamily="18" charset="0"/>
              <a:cs typeface="Times New Roman" panose="02020603050405020304" pitchFamily="18" charset="0"/>
            </a:endParaRPr>
          </a:p>
          <a:p>
            <a:pPr marL="0" indent="0">
              <a:buNone/>
            </a:pPr>
            <a:r>
              <a:rPr lang="tr-TR" sz="1600" dirty="0" smtClean="0">
                <a:latin typeface="Times New Roman" panose="02020603050405020304" pitchFamily="18" charset="0"/>
                <a:cs typeface="Times New Roman" panose="02020603050405020304" pitchFamily="18" charset="0"/>
              </a:rPr>
              <a:t>Bilgisayar </a:t>
            </a:r>
            <a:r>
              <a:rPr lang="tr-TR" sz="1600" dirty="0">
                <a:latin typeface="Times New Roman" panose="02020603050405020304" pitchFamily="18" charset="0"/>
                <a:cs typeface="Times New Roman" panose="02020603050405020304" pitchFamily="18" charset="0"/>
              </a:rPr>
              <a:t>virüsleri, kullanıcının isteği/iradesi dışında bilgisayara yüklenerek çalışan, veri kayıplarına ve hasarlara neden olabilen etkili bilgisayar programlarıdır. Diğer bilgisayarlara bulaşma ve kendi kendine çoğalma özelliği vardır. Virüsler, internet sitelerinden indirilen </a:t>
            </a:r>
            <a:r>
              <a:rPr lang="tr-TR" sz="1600" dirty="0" smtClean="0">
                <a:latin typeface="Times New Roman" panose="02020603050405020304" pitchFamily="18" charset="0"/>
                <a:cs typeface="Times New Roman" panose="02020603050405020304" pitchFamily="18" charset="0"/>
              </a:rPr>
              <a:t>dosyalardan</a:t>
            </a:r>
            <a:r>
              <a:rPr lang="tr-TR" sz="1600" dirty="0">
                <a:latin typeface="Times New Roman" panose="02020603050405020304" pitchFamily="18" charset="0"/>
                <a:cs typeface="Times New Roman" panose="02020603050405020304" pitchFamily="18" charset="0"/>
              </a:rPr>
              <a:t>, e-postalardan veya bir depolama aygıtından </a:t>
            </a:r>
            <a:r>
              <a:rPr lang="tr-TR" sz="1600" dirty="0" smtClean="0">
                <a:latin typeface="Times New Roman" panose="02020603050405020304" pitchFamily="18" charset="0"/>
                <a:cs typeface="Times New Roman" panose="02020603050405020304" pitchFamily="18" charset="0"/>
              </a:rPr>
              <a:t>bulaşabilirler</a:t>
            </a:r>
          </a:p>
          <a:p>
            <a:pPr marL="0" indent="0">
              <a:buNone/>
            </a:pPr>
            <a:r>
              <a:rPr lang="tr-TR" sz="1600" dirty="0" smtClean="0">
                <a:solidFill>
                  <a:srgbClr val="FF0000"/>
                </a:solidFill>
                <a:latin typeface="Times New Roman" panose="02020603050405020304" pitchFamily="18" charset="0"/>
                <a:cs typeface="Times New Roman" panose="02020603050405020304" pitchFamily="18" charset="0"/>
              </a:rPr>
              <a:t>Truva Atı:</a:t>
            </a:r>
          </a:p>
          <a:p>
            <a:pPr marL="0" indent="0">
              <a:buNone/>
            </a:pPr>
            <a:r>
              <a:rPr lang="tr-TR" sz="1600" dirty="0">
                <a:latin typeface="Times New Roman" panose="02020603050405020304" pitchFamily="18" charset="0"/>
                <a:cs typeface="Times New Roman" panose="02020603050405020304" pitchFamily="18" charset="0"/>
              </a:rPr>
              <a:t>Truva atı, hedefe doğrudan doğruya bir saldırı yapabilen veya bir virüs vasıtasıyla yerleştirilen, kötü niyetli bir yazılımdır. Kendini zararsız bir program gibi göstererek sisteme girmeye çalışmakta; çalıştığında da verileri silebilmekte, bozabilmekte, şifreyi elde </a:t>
            </a:r>
            <a:r>
              <a:rPr lang="tr-TR" sz="1600" dirty="0" smtClean="0">
                <a:latin typeface="Times New Roman" panose="02020603050405020304" pitchFamily="18" charset="0"/>
                <a:cs typeface="Times New Roman" panose="02020603050405020304" pitchFamily="18" charset="0"/>
              </a:rPr>
              <a:t>edebilmekte </a:t>
            </a:r>
            <a:r>
              <a:rPr lang="tr-TR" sz="1600" dirty="0">
                <a:latin typeface="Times New Roman" panose="02020603050405020304" pitchFamily="18" charset="0"/>
                <a:cs typeface="Times New Roman" panose="02020603050405020304" pitchFamily="18" charset="0"/>
              </a:rPr>
              <a:t>ve/veya uzaktan kontrol imkânı veren erişimi </a:t>
            </a:r>
            <a:r>
              <a:rPr lang="tr-TR" sz="1600" dirty="0" smtClean="0">
                <a:latin typeface="Times New Roman" panose="02020603050405020304" pitchFamily="18" charset="0"/>
                <a:cs typeface="Times New Roman" panose="02020603050405020304" pitchFamily="18" charset="0"/>
              </a:rPr>
              <a:t>sağlayabilmektedir.</a:t>
            </a:r>
          </a:p>
          <a:p>
            <a:pPr marL="0" indent="0">
              <a:buNone/>
            </a:pPr>
            <a:r>
              <a:rPr lang="tr-TR" sz="1600" dirty="0">
                <a:solidFill>
                  <a:srgbClr val="FF0000"/>
                </a:solidFill>
                <a:latin typeface="Times New Roman" panose="02020603050405020304" pitchFamily="18" charset="0"/>
                <a:cs typeface="Times New Roman" panose="02020603050405020304" pitchFamily="18" charset="0"/>
              </a:rPr>
              <a:t>Hizmet Dışı </a:t>
            </a:r>
            <a:r>
              <a:rPr lang="tr-TR" sz="1600" dirty="0" smtClean="0">
                <a:solidFill>
                  <a:srgbClr val="FF0000"/>
                </a:solidFill>
                <a:latin typeface="Times New Roman" panose="02020603050405020304" pitchFamily="18" charset="0"/>
                <a:cs typeface="Times New Roman" panose="02020603050405020304" pitchFamily="18" charset="0"/>
              </a:rPr>
              <a:t>Bırakma:</a:t>
            </a:r>
          </a:p>
          <a:p>
            <a:pPr marL="0" indent="0">
              <a:buNone/>
            </a:pPr>
            <a:r>
              <a:rPr lang="tr-TR" sz="1600" dirty="0">
                <a:latin typeface="Times New Roman" panose="02020603050405020304" pitchFamily="18" charset="0"/>
                <a:cs typeface="Times New Roman" panose="02020603050405020304" pitchFamily="18" charset="0"/>
              </a:rPr>
              <a:t>Hizmet dışı bırakma bir bilgisayar sisteminin ya da web sitesinin işlemesini, hizmet vermesini engellemek amacıyla, </a:t>
            </a:r>
            <a:r>
              <a:rPr lang="tr-TR" sz="1600" dirty="0" err="1">
                <a:latin typeface="Times New Roman" panose="02020603050405020304" pitchFamily="18" charset="0"/>
                <a:cs typeface="Times New Roman" panose="02020603050405020304" pitchFamily="18" charset="0"/>
              </a:rPr>
              <a:t>Zombi</a:t>
            </a:r>
            <a:r>
              <a:rPr lang="tr-TR" sz="1600" dirty="0">
                <a:latin typeface="Times New Roman" panose="02020603050405020304" pitchFamily="18" charset="0"/>
                <a:cs typeface="Times New Roman" panose="02020603050405020304" pitchFamily="18" charset="0"/>
              </a:rPr>
              <a:t> adı da verilen casus programlarla sisteme sızarak, aşırı veri göndererek, bilgisayar sistemlerinin, web sitelerinin çökmesini sağlayan bir siber saldırı </a:t>
            </a:r>
            <a:r>
              <a:rPr lang="tr-TR" sz="1600" dirty="0" smtClean="0">
                <a:latin typeface="Times New Roman" panose="02020603050405020304" pitchFamily="18" charset="0"/>
                <a:cs typeface="Times New Roman" panose="02020603050405020304" pitchFamily="18" charset="0"/>
              </a:rPr>
              <a:t>türüdür.</a:t>
            </a:r>
          </a:p>
          <a:p>
            <a:pPr marL="0" indent="0">
              <a:buNone/>
            </a:pPr>
            <a:r>
              <a:rPr lang="tr-TR" sz="1600" dirty="0" smtClean="0">
                <a:solidFill>
                  <a:srgbClr val="FF0000"/>
                </a:solidFill>
                <a:latin typeface="Times New Roman" panose="02020603050405020304" pitchFamily="18" charset="0"/>
                <a:cs typeface="Times New Roman" panose="02020603050405020304" pitchFamily="18" charset="0"/>
              </a:rPr>
              <a:t>Solucanlar:</a:t>
            </a:r>
          </a:p>
          <a:p>
            <a:pPr marL="0" indent="0">
              <a:buNone/>
            </a:pPr>
            <a:r>
              <a:rPr lang="tr-TR" sz="1600" dirty="0">
                <a:latin typeface="Times New Roman" panose="02020603050405020304" pitchFamily="18" charset="0"/>
                <a:cs typeface="Times New Roman" panose="02020603050405020304" pitchFamily="18" charset="0"/>
              </a:rPr>
              <a:t>Bilgisayar virüsü olmasına rağmen hedefleri bakımından onlardan ayrıldığından ayrı bir araç/yöntem olarak mütalaa edilmektedir. Virüsler, bağlantı kurulan bilgisayarın dosyalarına süratle yayılmayı hedeflerken; solucanlar ise, ağ üzerindeki diğer bilgisayarlara hızla yayılmayı hedeflemektedirler.</a:t>
            </a:r>
            <a:br>
              <a:rPr lang="tr-TR" sz="1600" dirty="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Solucan</a:t>
            </a:r>
            <a:r>
              <a:rPr lang="tr-TR" sz="1600" dirty="0">
                <a:latin typeface="Times New Roman" panose="02020603050405020304" pitchFamily="18" charset="0"/>
                <a:cs typeface="Times New Roman" panose="02020603050405020304" pitchFamily="18" charset="0"/>
              </a:rPr>
              <a:t>, bağımsız kendi kendine çoğalabilen, ağ üzerinde bir bilgisayardan diğerine yayılma yollarını araştıran ve yayılan bir programdır. Bunlar genel olarak kullanıcı müdahalesi olmadan yayılmakta ve kendilerinin birebir kopyalarını ağdan ağa dağıtmaktadırlar. Solucanların yayılmak için bir taşıyıcı programa veya dosyaya ihtiyaçları yoktur. İnternet aracılığıyla dağılan, büyük hasarlara neden olan, bilinen solucanlar, “Morris İnternet </a:t>
            </a:r>
            <a:r>
              <a:rPr lang="tr-TR" sz="1600" dirty="0" err="1">
                <a:latin typeface="Times New Roman" panose="02020603050405020304" pitchFamily="18" charset="0"/>
                <a:cs typeface="Times New Roman" panose="02020603050405020304" pitchFamily="18" charset="0"/>
              </a:rPr>
              <a:t>Worm</a:t>
            </a:r>
            <a:r>
              <a:rPr lang="tr-TR" sz="1600" dirty="0">
                <a:latin typeface="Times New Roman" panose="02020603050405020304" pitchFamily="18" charset="0"/>
                <a:cs typeface="Times New Roman" panose="02020603050405020304" pitchFamily="18" charset="0"/>
              </a:rPr>
              <a:t>”, “SQL </a:t>
            </a:r>
            <a:r>
              <a:rPr lang="tr-TR" sz="1600" dirty="0" err="1">
                <a:latin typeface="Times New Roman" panose="02020603050405020304" pitchFamily="18" charset="0"/>
                <a:cs typeface="Times New Roman" panose="02020603050405020304" pitchFamily="18" charset="0"/>
              </a:rPr>
              <a:t>slammer</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Love</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Bug</a:t>
            </a:r>
            <a:r>
              <a:rPr lang="tr-TR" sz="1600" dirty="0">
                <a:latin typeface="Times New Roman" panose="02020603050405020304" pitchFamily="18" charset="0"/>
                <a:cs typeface="Times New Roman" panose="02020603050405020304" pitchFamily="18" charset="0"/>
              </a:rPr>
              <a:t>” adlı bilgisayar </a:t>
            </a:r>
            <a:r>
              <a:rPr lang="tr-TR" sz="1600" dirty="0" smtClean="0">
                <a:latin typeface="Times New Roman" panose="02020603050405020304" pitchFamily="18" charset="0"/>
                <a:cs typeface="Times New Roman" panose="02020603050405020304" pitchFamily="18" charset="0"/>
              </a:rPr>
              <a:t>solucanlarıdır</a:t>
            </a:r>
          </a:p>
          <a:p>
            <a:pPr marL="0" indent="0">
              <a:lnSpc>
                <a:spcPct val="100000"/>
              </a:lnSpc>
              <a:buNone/>
            </a:pPr>
            <a:r>
              <a:rPr lang="tr-TR" sz="1600" dirty="0">
                <a:solidFill>
                  <a:srgbClr val="FF0000"/>
                </a:solidFill>
                <a:latin typeface="Times New Roman" panose="02020603050405020304" pitchFamily="18" charset="0"/>
                <a:cs typeface="Times New Roman" panose="02020603050405020304" pitchFamily="18" charset="0"/>
              </a:rPr>
              <a:t>Klavye </a:t>
            </a:r>
            <a:r>
              <a:rPr lang="tr-TR" sz="1600" dirty="0" smtClean="0">
                <a:solidFill>
                  <a:srgbClr val="FF0000"/>
                </a:solidFill>
                <a:latin typeface="Times New Roman" panose="02020603050405020304" pitchFamily="18" charset="0"/>
                <a:cs typeface="Times New Roman" panose="02020603050405020304" pitchFamily="18" charset="0"/>
              </a:rPr>
              <a:t>Kaydediciler:</a:t>
            </a:r>
          </a:p>
          <a:p>
            <a:pPr marL="0" indent="0">
              <a:lnSpc>
                <a:spcPct val="100000"/>
              </a:lnSpc>
              <a:buNone/>
            </a:pPr>
            <a:r>
              <a:rPr lang="tr-TR" sz="1600" dirty="0"/>
              <a:t>Klavye kaydediciler, klavye tuşlarındaki her hareketi kaydeden ve aktaran, gerek yazılım gerekse donanım olarak bilgisayar sistemine yerleştirilebilen siber saldırı araçlarıdır. Donanım olan kaydediciler, fiziksel olarak klavye ile bilgisayar arasına monte edilip gizlenmektedir. Klavye kaydedici programlar ise, Truva atıyla birlikte </a:t>
            </a:r>
            <a:r>
              <a:rPr lang="tr-TR" sz="1600" dirty="0" smtClean="0"/>
              <a:t>kullanılabilmektedir.</a:t>
            </a:r>
          </a:p>
          <a:p>
            <a:pPr marL="0" indent="0">
              <a:lnSpc>
                <a:spcPct val="100000"/>
              </a:lnSpc>
              <a:buNone/>
            </a:pP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2" name="Altbilgi Yer Tutucusu 1"/>
          <p:cNvSpPr>
            <a:spLocks noGrp="1"/>
          </p:cNvSpPr>
          <p:nvPr>
            <p:ph type="ftr" sz="quarter" idx="11"/>
          </p:nvPr>
        </p:nvSpPr>
        <p:spPr/>
        <p:txBody>
          <a:bodyPr/>
          <a:lstStyle/>
          <a:p>
            <a:r>
              <a:rPr lang="tr-TR" smtClean="0"/>
              <a:t>karabuk@gthb.gov.tr</a:t>
            </a:r>
            <a:endParaRPr lang="tr-TR"/>
          </a:p>
        </p:txBody>
      </p:sp>
      <p:sp>
        <p:nvSpPr>
          <p:cNvPr id="4" name="Slayt Numarası Yer Tutucusu 3"/>
          <p:cNvSpPr>
            <a:spLocks noGrp="1"/>
          </p:cNvSpPr>
          <p:nvPr>
            <p:ph type="sldNum" sz="quarter" idx="12"/>
          </p:nvPr>
        </p:nvSpPr>
        <p:spPr/>
        <p:txBody>
          <a:bodyPr/>
          <a:lstStyle/>
          <a:p>
            <a:fld id="{D6667523-0093-480B-A345-E277AD72763D}" type="slidenum">
              <a:rPr lang="tr-TR" smtClean="0"/>
              <a:t>4</a:t>
            </a:fld>
            <a:endParaRPr lang="tr-TR"/>
          </a:p>
        </p:txBody>
      </p:sp>
    </p:spTree>
    <p:extLst>
      <p:ext uri="{BB962C8B-B14F-4D97-AF65-F5344CB8AC3E}">
        <p14:creationId xmlns:p14="http://schemas.microsoft.com/office/powerpoint/2010/main" val="1512927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4950" y="192947"/>
            <a:ext cx="10858850" cy="6367244"/>
          </a:xfrm>
        </p:spPr>
        <p:txBody>
          <a:bodyPr>
            <a:normAutofit/>
          </a:bodyPr>
          <a:lstStyle/>
          <a:p>
            <a:pPr marL="0" indent="0">
              <a:buNone/>
            </a:pPr>
            <a:r>
              <a:rPr lang="tr-TR" sz="1600" dirty="0">
                <a:solidFill>
                  <a:srgbClr val="FF0000"/>
                </a:solidFill>
                <a:latin typeface="Times New Roman" panose="02020603050405020304" pitchFamily="18" charset="0"/>
                <a:cs typeface="Times New Roman" panose="02020603050405020304" pitchFamily="18" charset="0"/>
              </a:rPr>
              <a:t>Arka </a:t>
            </a:r>
            <a:r>
              <a:rPr lang="tr-TR" sz="1600" dirty="0" smtClean="0">
                <a:solidFill>
                  <a:srgbClr val="FF0000"/>
                </a:solidFill>
                <a:latin typeface="Times New Roman" panose="02020603050405020304" pitchFamily="18" charset="0"/>
                <a:cs typeface="Times New Roman" panose="02020603050405020304" pitchFamily="18" charset="0"/>
              </a:rPr>
              <a:t>Kapılar:</a:t>
            </a:r>
          </a:p>
          <a:p>
            <a:pPr marL="0" indent="0">
              <a:buNone/>
            </a:pPr>
            <a:r>
              <a:rPr lang="tr-TR" sz="1600" dirty="0" smtClean="0">
                <a:latin typeface="Times New Roman" panose="02020603050405020304" pitchFamily="18" charset="0"/>
                <a:cs typeface="Times New Roman" panose="02020603050405020304" pitchFamily="18" charset="0"/>
              </a:rPr>
              <a:t>Arka </a:t>
            </a:r>
            <a:r>
              <a:rPr lang="tr-TR" sz="1600" dirty="0">
                <a:latin typeface="Times New Roman" panose="02020603050405020304" pitchFamily="18" charset="0"/>
                <a:cs typeface="Times New Roman" panose="02020603050405020304" pitchFamily="18" charset="0"/>
              </a:rPr>
              <a:t>kapı, sadece saldırgan tarafından bilinen, normal kimlik kontrol mekanizmalarını kullanmadan karşıdaki sisteme gizli bir kanalla ulaşmayı sağlayan yöntem veya giriş noktasına verilen isimdir </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Arka kapılar, bilgisayar korsanlarının hedef bilgisayar ya da ağ sistemlerine uzaktan yetkisiz erişim yapmalarını sağlayan zararlı </a:t>
            </a:r>
            <a:r>
              <a:rPr lang="tr-TR" sz="1600" dirty="0" smtClean="0">
                <a:latin typeface="Times New Roman" panose="02020603050405020304" pitchFamily="18" charset="0"/>
                <a:cs typeface="Times New Roman" panose="02020603050405020304" pitchFamily="18" charset="0"/>
              </a:rPr>
              <a:t>yazılımlardır.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Arka </a:t>
            </a:r>
            <a:r>
              <a:rPr lang="tr-TR" sz="1600" dirty="0">
                <a:latin typeface="Times New Roman" panose="02020603050405020304" pitchFamily="18" charset="0"/>
                <a:cs typeface="Times New Roman" panose="02020603050405020304" pitchFamily="18" charset="0"/>
              </a:rPr>
              <a:t>kapılar, genellikle</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işletim sistemi yahut bedava yazılımlar içerisinde kullanıcıya sunulmaktadırlar </a:t>
            </a:r>
            <a:r>
              <a:rPr lang="tr-TR" sz="1600" dirty="0" smtClean="0">
                <a:latin typeface="Times New Roman" panose="02020603050405020304" pitchFamily="18" charset="0"/>
                <a:cs typeface="Times New Roman" panose="02020603050405020304" pitchFamily="18" charset="0"/>
              </a:rPr>
              <a:t>.</a:t>
            </a:r>
          </a:p>
          <a:p>
            <a:pPr marL="0" indent="0">
              <a:buNone/>
            </a:pPr>
            <a:r>
              <a:rPr lang="tr-TR" sz="1600" dirty="0">
                <a:solidFill>
                  <a:srgbClr val="FF0000"/>
                </a:solidFill>
                <a:latin typeface="Times New Roman" panose="02020603050405020304" pitchFamily="18" charset="0"/>
                <a:cs typeface="Times New Roman" panose="02020603050405020304" pitchFamily="18" charset="0"/>
              </a:rPr>
              <a:t>Casus Yazılımlar (</a:t>
            </a:r>
            <a:r>
              <a:rPr lang="tr-TR" sz="1600" dirty="0" err="1">
                <a:solidFill>
                  <a:srgbClr val="FF0000"/>
                </a:solidFill>
                <a:latin typeface="Times New Roman" panose="02020603050405020304" pitchFamily="18" charset="0"/>
                <a:cs typeface="Times New Roman" panose="02020603050405020304" pitchFamily="18" charset="0"/>
              </a:rPr>
              <a:t>Spyware</a:t>
            </a:r>
            <a:r>
              <a:rPr lang="tr-TR" sz="1600"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tr-TR" sz="1600" dirty="0"/>
              <a:t>Casus yazılımlar, çeşitli amaçlarla kullanıcı bilgisini ve faaliyetlerini izleyen, toplayan ve başka yerlere gönderen </a:t>
            </a:r>
            <a:r>
              <a:rPr lang="tr-TR" sz="1600" dirty="0" smtClean="0"/>
              <a:t>yazılımlardır. </a:t>
            </a:r>
            <a:r>
              <a:rPr lang="tr-TR" sz="1600" dirty="0"/>
              <a:t>Casus yazılımlar vasıtasıyla toplanan verilerin kapsam alanı çok geniştir. Casus yazılımlar, genellikle arka kapı programları, ücretsiz dağıtılan ekran koruyucular, oyunlar ve dosya paylaşım programlarını, Kök kullanıcı takımlarını (</a:t>
            </a:r>
            <a:r>
              <a:rPr lang="tr-TR" sz="1600" dirty="0" err="1"/>
              <a:t>rootkit</a:t>
            </a:r>
            <a:r>
              <a:rPr lang="tr-TR" sz="1600" dirty="0"/>
              <a:t>), e-postaya ekli dosyanın açılması ya da e-postada önerilen bir web adresine girilmesi ve sistemdeki açıklıklardan yararlanmaktadır</a:t>
            </a:r>
            <a:r>
              <a:rPr lang="tr-TR" sz="1600" dirty="0" smtClean="0"/>
              <a:t>.</a:t>
            </a:r>
          </a:p>
          <a:p>
            <a:pPr marL="0" indent="0">
              <a:buNone/>
            </a:pPr>
            <a:r>
              <a:rPr lang="tr-TR" sz="1600" dirty="0">
                <a:solidFill>
                  <a:srgbClr val="FF0000"/>
                </a:solidFill>
                <a:latin typeface="Times New Roman" panose="02020603050405020304" pitchFamily="18" charset="0"/>
                <a:cs typeface="Times New Roman" panose="02020603050405020304" pitchFamily="18" charset="0"/>
              </a:rPr>
              <a:t>Bot Ağı (</a:t>
            </a:r>
            <a:r>
              <a:rPr lang="tr-TR" sz="1600" dirty="0" err="1" smtClean="0">
                <a:solidFill>
                  <a:srgbClr val="FF0000"/>
                </a:solidFill>
                <a:latin typeface="Times New Roman" panose="02020603050405020304" pitchFamily="18" charset="0"/>
                <a:cs typeface="Times New Roman" panose="02020603050405020304" pitchFamily="18" charset="0"/>
              </a:rPr>
              <a:t>Botnet</a:t>
            </a:r>
            <a:r>
              <a:rPr lang="tr-TR" sz="1600"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tr-TR" sz="1600" dirty="0"/>
              <a:t>Bot Ağları, organize edilmiş saldırıya ya da verilen emri yerine getirmeye göre tasarlanmış zararlı yazılımlardır. Bu yazılımları kullanmaya başlayan bilgisayarlar, hiç farkında olmadan bot ağına dâhil olmakta ve saldırı emrini beklemektedirler. Emir bekleyen bu bilgisayarlara “</a:t>
            </a:r>
            <a:r>
              <a:rPr lang="tr-TR" sz="1600" dirty="0" err="1"/>
              <a:t>zombi</a:t>
            </a:r>
            <a:r>
              <a:rPr lang="tr-TR" sz="1600" dirty="0"/>
              <a:t>” ismi verilmektedir (1,3). Bot Ağının bir parçası olan bir bilgisayar, suç unsuru olan dosya ve görüntülerin yayılmasında, istenmeyen elektronik posta olarak tanımlanan </a:t>
            </a:r>
            <a:r>
              <a:rPr lang="tr-TR" sz="1600" dirty="0" err="1"/>
              <a:t>spam</a:t>
            </a:r>
            <a:r>
              <a:rPr lang="tr-TR" sz="1600" dirty="0"/>
              <a:t> faaliyetlerinde, şahsi bilgilerin, internet ve banka hesaplarına ait bilgi ve şifrelerin ele geçirilmesinde kullanılabilmektedir.</a:t>
            </a:r>
            <a:r>
              <a:rPr lang="tr-TR" sz="1600" dirty="0" smtClean="0"/>
              <a:t/>
            </a:r>
            <a:br>
              <a:rPr lang="tr-TR" sz="1600" dirty="0" smtClean="0"/>
            </a:br>
            <a:r>
              <a:rPr lang="tr-TR" sz="1600" dirty="0">
                <a:solidFill>
                  <a:srgbClr val="FF0000"/>
                </a:solidFill>
                <a:latin typeface="Times New Roman" panose="02020603050405020304" pitchFamily="18" charset="0"/>
                <a:cs typeface="Times New Roman" panose="02020603050405020304" pitchFamily="18" charset="0"/>
              </a:rPr>
              <a:t>Aldatma (IP </a:t>
            </a:r>
            <a:r>
              <a:rPr lang="tr-TR" sz="1600" dirty="0" err="1">
                <a:solidFill>
                  <a:srgbClr val="FF0000"/>
                </a:solidFill>
                <a:latin typeface="Times New Roman" panose="02020603050405020304" pitchFamily="18" charset="0"/>
                <a:cs typeface="Times New Roman" panose="02020603050405020304" pitchFamily="18" charset="0"/>
              </a:rPr>
              <a:t>Snoofing</a:t>
            </a:r>
            <a:r>
              <a:rPr lang="tr-TR" sz="1600"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tr-TR" sz="1600" dirty="0"/>
              <a:t>Bilgisayarlar arasındaki bağlantı, çeşitli protokoller aracılığıyla sağlanmakta, başka bir bilgisayara bağlanıldığında bağlanan bilgisayar kendi kimliğini karşı tarafa tanıtmaktadır. Bağlanılan bir bilgisayara gerçek İnternet Protokol (IP) adresinin gösterilmemesine (asıl kimliğin gizlenmesi) Aldatma (IP </a:t>
            </a:r>
            <a:r>
              <a:rPr lang="tr-TR" sz="1600" dirty="0" err="1"/>
              <a:t>spoofing</a:t>
            </a:r>
            <a:r>
              <a:rPr lang="tr-TR" sz="1600" dirty="0"/>
              <a:t>) denmektedir </a:t>
            </a:r>
            <a:endParaRPr lang="tr-TR" sz="1600" dirty="0" smtClean="0"/>
          </a:p>
          <a:p>
            <a:pPr marL="0" indent="0">
              <a:buNone/>
            </a:pPr>
            <a:endParaRPr lang="tr-TR" sz="1600" dirty="0">
              <a:solidFill>
                <a:srgbClr val="FF0000"/>
              </a:solidFill>
              <a:latin typeface="Times New Roman" panose="02020603050405020304" pitchFamily="18" charset="0"/>
              <a:cs typeface="Times New Roman" panose="02020603050405020304" pitchFamily="18" charset="0"/>
            </a:endParaRPr>
          </a:p>
        </p:txBody>
      </p:sp>
      <p:sp>
        <p:nvSpPr>
          <p:cNvPr id="2" name="Altbilgi Yer Tutucusu 1"/>
          <p:cNvSpPr>
            <a:spLocks noGrp="1"/>
          </p:cNvSpPr>
          <p:nvPr>
            <p:ph type="ftr" sz="quarter" idx="11"/>
          </p:nvPr>
        </p:nvSpPr>
        <p:spPr/>
        <p:txBody>
          <a:bodyPr/>
          <a:lstStyle/>
          <a:p>
            <a:r>
              <a:rPr lang="tr-TR" smtClean="0"/>
              <a:t>karabuk@gthb.gov.tr</a:t>
            </a:r>
            <a:endParaRPr lang="tr-TR"/>
          </a:p>
        </p:txBody>
      </p:sp>
      <p:sp>
        <p:nvSpPr>
          <p:cNvPr id="4" name="Slayt Numarası Yer Tutucusu 3"/>
          <p:cNvSpPr>
            <a:spLocks noGrp="1"/>
          </p:cNvSpPr>
          <p:nvPr>
            <p:ph type="sldNum" sz="quarter" idx="12"/>
          </p:nvPr>
        </p:nvSpPr>
        <p:spPr/>
        <p:txBody>
          <a:bodyPr/>
          <a:lstStyle/>
          <a:p>
            <a:fld id="{D6667523-0093-480B-A345-E277AD72763D}" type="slidenum">
              <a:rPr lang="tr-TR" smtClean="0"/>
              <a:t>5</a:t>
            </a:fld>
            <a:endParaRPr lang="tr-TR"/>
          </a:p>
        </p:txBody>
      </p:sp>
    </p:spTree>
    <p:extLst>
      <p:ext uri="{BB962C8B-B14F-4D97-AF65-F5344CB8AC3E}">
        <p14:creationId xmlns:p14="http://schemas.microsoft.com/office/powerpoint/2010/main" val="1149964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6032" y="115330"/>
            <a:ext cx="10867768" cy="6301946"/>
          </a:xfrm>
        </p:spPr>
        <p:txBody>
          <a:bodyPr>
            <a:normAutofit fontScale="92500" lnSpcReduction="10000"/>
          </a:bodyPr>
          <a:lstStyle/>
          <a:p>
            <a:pPr marL="0" indent="0">
              <a:buNone/>
            </a:pPr>
            <a:r>
              <a:rPr lang="tr-TR" sz="1600" dirty="0" err="1">
                <a:solidFill>
                  <a:srgbClr val="FF0000"/>
                </a:solidFill>
                <a:latin typeface="Times New Roman" panose="02020603050405020304" pitchFamily="18" charset="0"/>
                <a:cs typeface="Times New Roman" panose="02020603050405020304" pitchFamily="18" charset="0"/>
              </a:rPr>
              <a:t>Oltalama</a:t>
            </a:r>
            <a:r>
              <a:rPr lang="tr-TR" sz="1600" dirty="0">
                <a:solidFill>
                  <a:srgbClr val="FF0000"/>
                </a:solidFill>
                <a:latin typeface="Times New Roman" panose="02020603050405020304" pitchFamily="18" charset="0"/>
                <a:cs typeface="Times New Roman" panose="02020603050405020304" pitchFamily="18" charset="0"/>
              </a:rPr>
              <a:t> (</a:t>
            </a:r>
            <a:r>
              <a:rPr lang="tr-TR" sz="1600" dirty="0" err="1">
                <a:solidFill>
                  <a:srgbClr val="FF0000"/>
                </a:solidFill>
                <a:latin typeface="Times New Roman" panose="02020603050405020304" pitchFamily="18" charset="0"/>
                <a:cs typeface="Times New Roman" panose="02020603050405020304" pitchFamily="18" charset="0"/>
              </a:rPr>
              <a:t>Phishing</a:t>
            </a:r>
            <a:r>
              <a:rPr lang="tr-TR" sz="1600" dirty="0">
                <a:solidFill>
                  <a:srgbClr val="FF0000"/>
                </a:solidFill>
                <a:latin typeface="Times New Roman" panose="02020603050405020304" pitchFamily="18" charset="0"/>
                <a:cs typeface="Times New Roman" panose="02020603050405020304" pitchFamily="18" charset="0"/>
              </a:rPr>
              <a:t>) </a:t>
            </a:r>
            <a:r>
              <a:rPr lang="tr-TR" sz="1600" dirty="0"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tr-TR" sz="1600" dirty="0" smtClean="0"/>
              <a:t>	</a:t>
            </a:r>
            <a:r>
              <a:rPr lang="tr-TR" sz="1600" dirty="0" smtClean="0">
                <a:latin typeface="Times New Roman" panose="02020603050405020304" pitchFamily="18" charset="0"/>
                <a:cs typeface="Times New Roman" panose="02020603050405020304" pitchFamily="18" charset="0"/>
              </a:rPr>
              <a:t>Kişisel </a:t>
            </a:r>
            <a:r>
              <a:rPr lang="tr-TR" sz="1600" dirty="0">
                <a:latin typeface="Times New Roman" panose="02020603050405020304" pitchFamily="18" charset="0"/>
                <a:cs typeface="Times New Roman" panose="02020603050405020304" pitchFamily="18" charset="0"/>
              </a:rPr>
              <a:t>veri, saldırganlar için değerli bir bilgidir. Bu nedenle saldırganlar bu bilgiyi ele geçirmek için birçok yöntem uygulamaktadırlar. Bu yöntemlerden biri </a:t>
            </a:r>
            <a:r>
              <a:rPr lang="tr-TR" sz="1600" b="1" dirty="0" err="1">
                <a:latin typeface="Times New Roman" panose="02020603050405020304" pitchFamily="18" charset="0"/>
                <a:cs typeface="Times New Roman" panose="02020603050405020304" pitchFamily="18" charset="0"/>
              </a:rPr>
              <a:t>Oltalama</a:t>
            </a:r>
            <a:r>
              <a:rPr lang="tr-TR" sz="1600" b="1" dirty="0">
                <a:latin typeface="Times New Roman" panose="02020603050405020304" pitchFamily="18" charset="0"/>
                <a:cs typeface="Times New Roman" panose="02020603050405020304" pitchFamily="18" charset="0"/>
              </a:rPr>
              <a:t> (</a:t>
            </a:r>
            <a:r>
              <a:rPr lang="tr-TR" sz="1600" b="1" dirty="0" err="1">
                <a:latin typeface="Times New Roman" panose="02020603050405020304" pitchFamily="18" charset="0"/>
                <a:cs typeface="Times New Roman" panose="02020603050405020304" pitchFamily="18" charset="0"/>
              </a:rPr>
              <a:t>Phishing</a:t>
            </a:r>
            <a:r>
              <a:rPr lang="tr-TR" sz="1600" b="1"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saldırısıdır. Bu saldın tipinde saldırgan, kurbanına e-posta göndererek saldırı gerçekleştirmektedir. Bu e-postalar, bilinen web sitelerinden veya kullanıcının hesabının bulunduğu bankadan gelmiş gibi görünmekte, kişisel bilgi girişi veya güncellemesi için e-postada bulunan linke tıklanması istenmektedir. Bu sayede kurbanın bilgileri </a:t>
            </a:r>
            <a:r>
              <a:rPr lang="tr-TR" sz="1600" dirty="0" err="1">
                <a:latin typeface="Times New Roman" panose="02020603050405020304" pitchFamily="18" charset="0"/>
                <a:cs typeface="Times New Roman" panose="02020603050405020304" pitchFamily="18" charset="0"/>
              </a:rPr>
              <a:t>oltalama</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phishing</a:t>
            </a:r>
            <a:r>
              <a:rPr lang="tr-TR" sz="1600" dirty="0">
                <a:latin typeface="Times New Roman" panose="02020603050405020304" pitchFamily="18" charset="0"/>
                <a:cs typeface="Times New Roman" panose="02020603050405020304" pitchFamily="18" charset="0"/>
              </a:rPr>
              <a:t>) saldırısını yapan kişiye iletilir</a:t>
            </a:r>
            <a:r>
              <a:rPr lang="tr-TR" sz="1600" dirty="0" smtClean="0">
                <a:latin typeface="Times New Roman" panose="02020603050405020304" pitchFamily="18" charset="0"/>
                <a:cs typeface="Times New Roman" panose="02020603050405020304" pitchFamily="18" charset="0"/>
              </a:rPr>
              <a:t>.</a:t>
            </a:r>
          </a:p>
          <a:p>
            <a:pPr marL="0" indent="0">
              <a:buNone/>
            </a:pPr>
            <a:r>
              <a:rPr lang="tr-TR" sz="1600" i="1" dirty="0" err="1">
                <a:solidFill>
                  <a:srgbClr val="FF0000"/>
                </a:solidFill>
                <a:latin typeface="Times New Roman" panose="02020603050405020304" pitchFamily="18" charset="0"/>
                <a:cs typeface="Times New Roman" panose="02020603050405020304" pitchFamily="18" charset="0"/>
              </a:rPr>
              <a:t>Oltalama</a:t>
            </a:r>
            <a:r>
              <a:rPr lang="tr-TR" sz="1600" i="1" dirty="0">
                <a:solidFill>
                  <a:srgbClr val="FF0000"/>
                </a:solidFill>
                <a:latin typeface="Times New Roman" panose="02020603050405020304" pitchFamily="18" charset="0"/>
                <a:cs typeface="Times New Roman" panose="02020603050405020304" pitchFamily="18" charset="0"/>
              </a:rPr>
              <a:t> (</a:t>
            </a:r>
            <a:r>
              <a:rPr lang="tr-TR" sz="1600" i="1" dirty="0" err="1">
                <a:solidFill>
                  <a:srgbClr val="FF0000"/>
                </a:solidFill>
                <a:latin typeface="Times New Roman" panose="02020603050405020304" pitchFamily="18" charset="0"/>
                <a:cs typeface="Times New Roman" panose="02020603050405020304" pitchFamily="18" charset="0"/>
              </a:rPr>
              <a:t>phishing</a:t>
            </a:r>
            <a:r>
              <a:rPr lang="tr-TR" sz="1600" i="1" dirty="0">
                <a:solidFill>
                  <a:srgbClr val="FF0000"/>
                </a:solidFill>
                <a:latin typeface="Times New Roman" panose="02020603050405020304" pitchFamily="18" charset="0"/>
                <a:cs typeface="Times New Roman" panose="02020603050405020304" pitchFamily="18" charset="0"/>
              </a:rPr>
              <a:t>) yöntemini kullanan saldırganlar genellikle aşağıdaki bilgilere erişmeyi hedeflemektedirler.</a:t>
            </a:r>
          </a:p>
          <a:p>
            <a:pPr lvl="0"/>
            <a:r>
              <a:rPr lang="tr-TR" sz="1600" dirty="0">
                <a:latin typeface="Times New Roman" panose="02020603050405020304" pitchFamily="18" charset="0"/>
                <a:cs typeface="Times New Roman" panose="02020603050405020304" pitchFamily="18" charset="0"/>
              </a:rPr>
              <a:t>Kullanıcı şifreleri ve parolaları</a:t>
            </a:r>
          </a:p>
          <a:p>
            <a:pPr lvl="0"/>
            <a:r>
              <a:rPr lang="tr-TR" sz="1600" dirty="0">
                <a:latin typeface="Times New Roman" panose="02020603050405020304" pitchFamily="18" charset="0"/>
                <a:cs typeface="Times New Roman" panose="02020603050405020304" pitchFamily="18" charset="0"/>
              </a:rPr>
              <a:t>Kullanıcı hesap numaraları</a:t>
            </a:r>
          </a:p>
          <a:p>
            <a:pPr lvl="0"/>
            <a:r>
              <a:rPr lang="tr-TR" sz="1600" dirty="0">
                <a:latin typeface="Times New Roman" panose="02020603050405020304" pitchFamily="18" charset="0"/>
                <a:cs typeface="Times New Roman" panose="02020603050405020304" pitchFamily="18" charset="0"/>
              </a:rPr>
              <a:t>Kredi kartı numaraları</a:t>
            </a:r>
          </a:p>
          <a:p>
            <a:pPr lvl="0"/>
            <a:r>
              <a:rPr lang="tr-TR" sz="1600" dirty="0">
                <a:latin typeface="Times New Roman" panose="02020603050405020304" pitchFamily="18" charset="0"/>
                <a:cs typeface="Times New Roman" panose="02020603050405020304" pitchFamily="18" charset="0"/>
              </a:rPr>
              <a:t>Internet bankacılığında kullanılan kullanıcı kodu ve şifreleri</a:t>
            </a:r>
          </a:p>
          <a:p>
            <a:r>
              <a:rPr lang="tr-TR" sz="1600" dirty="0">
                <a:latin typeface="Times New Roman" panose="02020603050405020304" pitchFamily="18" charset="0"/>
                <a:cs typeface="Times New Roman" panose="02020603050405020304" pitchFamily="18" charset="0"/>
              </a:rPr>
              <a:t>Kredi, </a:t>
            </a:r>
            <a:r>
              <a:rPr lang="tr-TR" sz="1600" dirty="0" err="1">
                <a:latin typeface="Times New Roman" panose="02020603050405020304" pitchFamily="18" charset="0"/>
                <a:cs typeface="Times New Roman" panose="02020603050405020304" pitchFamily="18" charset="0"/>
              </a:rPr>
              <a:t>Debit</a:t>
            </a:r>
            <a:r>
              <a:rPr lang="tr-TR" sz="1600" dirty="0">
                <a:latin typeface="Times New Roman" panose="02020603050405020304" pitchFamily="18" charset="0"/>
                <a:cs typeface="Times New Roman" panose="02020603050405020304" pitchFamily="18" charset="0"/>
              </a:rPr>
              <a:t>/ATM Kart Numaraları/CW2 </a:t>
            </a:r>
            <a:r>
              <a:rPr lang="tr-TR" sz="1600" dirty="0" err="1">
                <a:latin typeface="Times New Roman" panose="02020603050405020304" pitchFamily="18" charset="0"/>
                <a:cs typeface="Times New Roman" panose="02020603050405020304" pitchFamily="18" charset="0"/>
              </a:rPr>
              <a:t>Oltalama</a:t>
            </a:r>
            <a:r>
              <a:rPr lang="tr-TR" sz="1600" dirty="0">
                <a:latin typeface="Times New Roman" panose="02020603050405020304" pitchFamily="18" charset="0"/>
                <a:cs typeface="Times New Roman" panose="02020603050405020304" pitchFamily="18" charset="0"/>
              </a:rPr>
              <a:t> </a:t>
            </a:r>
          </a:p>
          <a:p>
            <a:r>
              <a:rPr lang="tr-TR" sz="1600" i="1" dirty="0" smtClean="0">
                <a:solidFill>
                  <a:srgbClr val="FF0000"/>
                </a:solidFill>
                <a:latin typeface="Times New Roman" panose="02020603050405020304" pitchFamily="18" charset="0"/>
                <a:cs typeface="Times New Roman" panose="02020603050405020304" pitchFamily="18" charset="0"/>
              </a:rPr>
              <a:t>(</a:t>
            </a:r>
            <a:r>
              <a:rPr lang="tr-TR" sz="1600" i="1" dirty="0" err="1">
                <a:solidFill>
                  <a:srgbClr val="FF0000"/>
                </a:solidFill>
                <a:latin typeface="Times New Roman" panose="02020603050405020304" pitchFamily="18" charset="0"/>
                <a:cs typeface="Times New Roman" panose="02020603050405020304" pitchFamily="18" charset="0"/>
              </a:rPr>
              <a:t>Phishing</a:t>
            </a:r>
            <a:r>
              <a:rPr lang="tr-TR" sz="1600" i="1" dirty="0">
                <a:solidFill>
                  <a:srgbClr val="FF0000"/>
                </a:solidFill>
                <a:latin typeface="Times New Roman" panose="02020603050405020304" pitchFamily="18" charset="0"/>
                <a:cs typeface="Times New Roman" panose="02020603050405020304" pitchFamily="18" charset="0"/>
              </a:rPr>
              <a:t>) e-Postaları Nasıl Anlaşılır</a:t>
            </a:r>
            <a:r>
              <a:rPr lang="tr-TR" sz="1600" dirty="0"/>
              <a:t>?</a:t>
            </a:r>
          </a:p>
          <a:p>
            <a:pPr lvl="0"/>
            <a:r>
              <a:rPr lang="tr-TR" sz="1600" dirty="0"/>
              <a:t>Saldırgan kurbanın hesabının olduğu kurum veya bankadan geliyormuş gibi e- posta göndermekte, kurbanı hazırladığı web sayfasına yönlendirip bu ekrandan kullanıcı adı, şifre vb. bilgilerini girmesini istemektedir. Saldırgan bu sayede kurbanın bilgilerini ele geçirmektedir. Saldırganın e-postada gönderdiği link kurbanın hesabının olduğu kurumun veya bankanın linkine çok benzeyecektir. Bağlantıya tıklandığında açılan web sayfası kurbanın kullandığı web sayfasına çok benzeyecek şekilde tasarlanmış olacaktır. Bu nedenle bu şekilde bağlantı içeren e-postaların içerdiği bağlantılar konusunda dikkatli olmanız ve adresin doğru olduğundan emin olmanız </a:t>
            </a:r>
            <a:r>
              <a:rPr lang="tr-TR" sz="1600" dirty="0" err="1"/>
              <a:t>gerekmektedir</a:t>
            </a:r>
            <a:r>
              <a:rPr lang="tr-TR" sz="1600" dirty="0" err="1" smtClean="0"/>
              <a:t>.“</a:t>
            </a:r>
            <a:r>
              <a:rPr lang="tr-TR" sz="1600" dirty="0" err="1"/>
              <a:t>Değerli</a:t>
            </a:r>
            <a:r>
              <a:rPr lang="tr-TR" sz="1600" dirty="0"/>
              <a:t> Müşterimiz” gibi ifadeler ile başlayan e-postalar e-postayı gönderen kişinin siz tanımadığı anlamına gelir bu e-posta için dikkatli olmanız gerekmektedir.</a:t>
            </a:r>
          </a:p>
          <a:p>
            <a:pPr lvl="0" algn="just"/>
            <a:r>
              <a:rPr lang="tr-TR" sz="1600" dirty="0"/>
              <a:t>E-postanın içeriğinde acilen bir şeyler yapmanızı istiyor ve “aksi </a:t>
            </a:r>
            <a:r>
              <a:rPr lang="tr-TR" sz="1600" dirty="0" smtClean="0"/>
              <a:t>takdirde hesabınız ……… </a:t>
            </a:r>
            <a:r>
              <a:rPr lang="tr-TR" sz="1600" dirty="0"/>
              <a:t>süre içinde kapanacaktır” gibi ifadeler içeriyor ise bu tür </a:t>
            </a:r>
            <a:r>
              <a:rPr lang="tr-TR" sz="1600" dirty="0" smtClean="0"/>
              <a:t>e-postalar </a:t>
            </a:r>
            <a:r>
              <a:rPr lang="tr-TR" sz="1600" dirty="0" err="1"/>
              <a:t>oltalama</a:t>
            </a:r>
            <a:r>
              <a:rPr lang="tr-TR" sz="1600" dirty="0"/>
              <a:t> e-postaları olabilir bu nedenle e-postanın doğru adresten geldiğinden emin olmanız gerekmektedir</a:t>
            </a:r>
            <a:r>
              <a:rPr lang="tr-TR" sz="1600" dirty="0" smtClean="0"/>
              <a:t>.</a:t>
            </a:r>
          </a:p>
          <a:p>
            <a:pPr marL="0" indent="0">
              <a:buNone/>
            </a:pPr>
            <a:r>
              <a:rPr lang="tr-TR" sz="1600" dirty="0" smtClean="0"/>
              <a:t>      E-postaya yanıtla dediğinizde yanıt adresi size e-posta gönderen adresten farklı ise dikkatli olmanız gerekmektedir.</a:t>
            </a:r>
          </a:p>
          <a:p>
            <a:r>
              <a:rPr lang="tr-TR" sz="1600" dirty="0" smtClean="0"/>
              <a:t>Web </a:t>
            </a:r>
            <a:r>
              <a:rPr lang="tr-TR" sz="1600" dirty="0"/>
              <a:t>tarayıcılara yazılan adreslerde yapılan yazım hatası kişiyi saldırganların hazırladığı </a:t>
            </a:r>
            <a:r>
              <a:rPr lang="tr-TR" sz="1600" dirty="0" err="1"/>
              <a:t>oltalama</a:t>
            </a:r>
            <a:r>
              <a:rPr lang="tr-TR" sz="1600" dirty="0"/>
              <a:t> adreslerine yönlendirebilmektedir.</a:t>
            </a:r>
          </a:p>
          <a:p>
            <a:pPr marL="0" indent="0">
              <a:buNone/>
            </a:pPr>
            <a:endParaRPr lang="tr-TR" sz="1600" dirty="0">
              <a:latin typeface="Times New Roman" panose="02020603050405020304" pitchFamily="18" charset="0"/>
              <a:cs typeface="Times New Roman" panose="02020603050405020304" pitchFamily="18" charset="0"/>
            </a:endParaRPr>
          </a:p>
        </p:txBody>
      </p:sp>
      <p:sp>
        <p:nvSpPr>
          <p:cNvPr id="2" name="Altbilgi Yer Tutucusu 1"/>
          <p:cNvSpPr>
            <a:spLocks noGrp="1"/>
          </p:cNvSpPr>
          <p:nvPr>
            <p:ph type="ftr" sz="quarter" idx="11"/>
          </p:nvPr>
        </p:nvSpPr>
        <p:spPr/>
        <p:txBody>
          <a:bodyPr/>
          <a:lstStyle/>
          <a:p>
            <a:r>
              <a:rPr lang="tr-TR" smtClean="0"/>
              <a:t>karabuk@gthb.gov.tr</a:t>
            </a:r>
            <a:endParaRPr lang="tr-TR"/>
          </a:p>
        </p:txBody>
      </p:sp>
      <p:sp>
        <p:nvSpPr>
          <p:cNvPr id="4" name="Slayt Numarası Yer Tutucusu 3"/>
          <p:cNvSpPr>
            <a:spLocks noGrp="1"/>
          </p:cNvSpPr>
          <p:nvPr>
            <p:ph type="sldNum" sz="quarter" idx="12"/>
          </p:nvPr>
        </p:nvSpPr>
        <p:spPr/>
        <p:txBody>
          <a:bodyPr/>
          <a:lstStyle/>
          <a:p>
            <a:fld id="{D6667523-0093-480B-A345-E277AD72763D}" type="slidenum">
              <a:rPr lang="tr-TR" smtClean="0"/>
              <a:t>6</a:t>
            </a:fld>
            <a:endParaRPr lang="tr-TR"/>
          </a:p>
        </p:txBody>
      </p:sp>
    </p:spTree>
    <p:extLst>
      <p:ext uri="{BB962C8B-B14F-4D97-AF65-F5344CB8AC3E}">
        <p14:creationId xmlns:p14="http://schemas.microsoft.com/office/powerpoint/2010/main" val="3677492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6076" y="296562"/>
            <a:ext cx="10727724" cy="5880401"/>
          </a:xfrm>
        </p:spPr>
        <p:txBody>
          <a:bodyPr>
            <a:normAutofit/>
          </a:bodyPr>
          <a:lstStyle/>
          <a:p>
            <a:pPr marL="0" indent="0">
              <a:buNone/>
            </a:pPr>
            <a:r>
              <a:rPr lang="tr-TR" sz="1600" b="1" i="1" dirty="0" err="1">
                <a:solidFill>
                  <a:srgbClr val="FF0000"/>
                </a:solidFill>
                <a:latin typeface="Times New Roman" panose="02020603050405020304" pitchFamily="18" charset="0"/>
                <a:cs typeface="Times New Roman" panose="02020603050405020304" pitchFamily="18" charset="0"/>
              </a:rPr>
              <a:t>Oltalama</a:t>
            </a:r>
            <a:r>
              <a:rPr lang="tr-TR" sz="1600" b="1" i="1" dirty="0">
                <a:solidFill>
                  <a:srgbClr val="FF0000"/>
                </a:solidFill>
                <a:latin typeface="Times New Roman" panose="02020603050405020304" pitchFamily="18" charset="0"/>
                <a:cs typeface="Times New Roman" panose="02020603050405020304" pitchFamily="18" charset="0"/>
              </a:rPr>
              <a:t>(</a:t>
            </a:r>
            <a:r>
              <a:rPr lang="tr-TR" sz="1600" b="1" i="1" dirty="0" err="1">
                <a:solidFill>
                  <a:srgbClr val="FF0000"/>
                </a:solidFill>
                <a:latin typeface="Times New Roman" panose="02020603050405020304" pitchFamily="18" charset="0"/>
                <a:cs typeface="Times New Roman" panose="02020603050405020304" pitchFamily="18" charset="0"/>
              </a:rPr>
              <a:t>Phishing</a:t>
            </a:r>
            <a:r>
              <a:rPr lang="tr-TR" sz="1600" b="1" i="1" dirty="0">
                <a:solidFill>
                  <a:srgbClr val="FF0000"/>
                </a:solidFill>
                <a:latin typeface="Times New Roman" panose="02020603050405020304" pitchFamily="18" charset="0"/>
                <a:cs typeface="Times New Roman" panose="02020603050405020304" pitchFamily="18" charset="0"/>
              </a:rPr>
              <a:t>) Saldırılarına Karşı Alınabilecek Önlemler</a:t>
            </a:r>
          </a:p>
          <a:p>
            <a:pPr marL="0" indent="0" algn="just">
              <a:buNone/>
            </a:pPr>
            <a:r>
              <a:rPr lang="tr-TR" sz="1600" dirty="0">
                <a:latin typeface="Times New Roman" panose="02020603050405020304" pitchFamily="18" charset="0"/>
                <a:cs typeface="Times New Roman" panose="02020603050405020304" pitchFamily="18" charset="0"/>
              </a:rPr>
              <a:t>Unutulmaması gereken nokta her türlü online dolandırıcılık, sahtekarlık </a:t>
            </a:r>
            <a:r>
              <a:rPr lang="tr-TR" sz="1600" dirty="0" smtClean="0">
                <a:latin typeface="Times New Roman" panose="02020603050405020304" pitchFamily="18" charset="0"/>
                <a:cs typeface="Times New Roman" panose="02020603050405020304" pitchFamily="18" charset="0"/>
              </a:rPr>
              <a:t>ve virüslere </a:t>
            </a:r>
            <a:r>
              <a:rPr lang="tr-TR" sz="1600" dirty="0">
                <a:latin typeface="Times New Roman" panose="02020603050405020304" pitchFamily="18" charset="0"/>
                <a:cs typeface="Times New Roman" panose="02020603050405020304" pitchFamily="18" charset="0"/>
              </a:rPr>
              <a:t>karşı en büyük korunma aracı, bu konuda bilinçli ve bilgili olmaktır. </a:t>
            </a:r>
            <a:endParaRPr lang="tr-TR" sz="1600" dirty="0" smtClean="0">
              <a:latin typeface="Times New Roman" panose="02020603050405020304" pitchFamily="18" charset="0"/>
              <a:cs typeface="Times New Roman" panose="02020603050405020304" pitchFamily="18" charset="0"/>
            </a:endParaRPr>
          </a:p>
          <a:p>
            <a:pPr marL="0" indent="0" algn="just">
              <a:buNone/>
            </a:pPr>
            <a:r>
              <a:rPr lang="tr-TR" sz="1600" dirty="0" smtClean="0">
                <a:latin typeface="Times New Roman" panose="02020603050405020304" pitchFamily="18" charset="0"/>
                <a:cs typeface="Times New Roman" panose="02020603050405020304" pitchFamily="18" charset="0"/>
              </a:rPr>
              <a:t>Bilgisayarınızın </a:t>
            </a:r>
            <a:r>
              <a:rPr lang="tr-TR" sz="1600" dirty="0">
                <a:latin typeface="Times New Roman" panose="02020603050405020304" pitchFamily="18" charset="0"/>
                <a:cs typeface="Times New Roman" panose="02020603050405020304" pitchFamily="18" charset="0"/>
              </a:rPr>
              <a:t>işletim sistemini güncellemeyi unutmayın. Ayrıca güncel </a:t>
            </a:r>
            <a:r>
              <a:rPr lang="tr-TR" sz="1600" dirty="0" err="1">
                <a:latin typeface="Times New Roman" panose="02020603050405020304" pitchFamily="18" charset="0"/>
                <a:cs typeface="Times New Roman" panose="02020603050405020304" pitchFamily="18" charset="0"/>
              </a:rPr>
              <a:t>antispyware</a:t>
            </a:r>
            <a:r>
              <a:rPr lang="tr-TR" sz="1600" dirty="0">
                <a:latin typeface="Times New Roman" panose="02020603050405020304" pitchFamily="18" charset="0"/>
                <a:cs typeface="Times New Roman" panose="02020603050405020304" pitchFamily="18" charset="0"/>
              </a:rPr>
              <a:t> ve </a:t>
            </a:r>
            <a:r>
              <a:rPr lang="tr-TR" sz="1600" dirty="0" err="1">
                <a:latin typeface="Times New Roman" panose="02020603050405020304" pitchFamily="18" charset="0"/>
                <a:cs typeface="Times New Roman" panose="02020603050405020304" pitchFamily="18" charset="0"/>
              </a:rPr>
              <a:t>antivirüs</a:t>
            </a:r>
            <a:r>
              <a:rPr lang="tr-TR" sz="1600" dirty="0">
                <a:latin typeface="Times New Roman" panose="02020603050405020304" pitchFamily="18" charset="0"/>
                <a:cs typeface="Times New Roman" panose="02020603050405020304" pitchFamily="18" charset="0"/>
              </a:rPr>
              <a:t> programları kullanın.</a:t>
            </a:r>
          </a:p>
          <a:p>
            <a:pPr marL="0" lvl="0" indent="0" algn="just">
              <a:buNone/>
            </a:pPr>
            <a:r>
              <a:rPr lang="tr-TR" sz="1600" dirty="0">
                <a:latin typeface="Times New Roman" panose="02020603050405020304" pitchFamily="18" charset="0"/>
                <a:cs typeface="Times New Roman" panose="02020603050405020304" pitchFamily="18" charset="0"/>
              </a:rPr>
              <a:t>Şüpheli gördüğünüz e-postalardaki URL linklerini tıklamayın.</a:t>
            </a:r>
          </a:p>
          <a:p>
            <a:pPr marL="0" lvl="0" indent="0" algn="just">
              <a:buNone/>
            </a:pPr>
            <a:r>
              <a:rPr lang="tr-TR" sz="1600" dirty="0">
                <a:latin typeface="Times New Roman" panose="02020603050405020304" pitchFamily="18" charset="0"/>
                <a:cs typeface="Times New Roman" panose="02020603050405020304" pitchFamily="18" charset="0"/>
              </a:rPr>
              <a:t>E-posta mesajlarındaki kısaltılmış URL linklerine ( </a:t>
            </a:r>
            <a:r>
              <a:rPr lang="tr-TR" sz="1600" b="1" dirty="0" err="1">
                <a:latin typeface="Times New Roman" panose="02020603050405020304" pitchFamily="18" charset="0"/>
                <a:cs typeface="Times New Roman" panose="02020603050405020304" pitchFamily="18" charset="0"/>
              </a:rPr>
              <a:t>bit.Iy,ow.ly</a:t>
            </a:r>
            <a:r>
              <a:rPr lang="tr-TR"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tinyurl.com, </a:t>
            </a:r>
            <a:r>
              <a:rPr lang="tr-TR" sz="1600" b="1" dirty="0">
                <a:latin typeface="Times New Roman" panose="02020603050405020304" pitchFamily="18" charset="0"/>
                <a:cs typeface="Times New Roman" panose="02020603050405020304" pitchFamily="18" charset="0"/>
              </a:rPr>
              <a:t>is.gd, goo.gl, tiny.cc, cli.gs vb.) </a:t>
            </a:r>
            <a:r>
              <a:rPr lang="tr-TR" sz="1600" dirty="0">
                <a:latin typeface="Times New Roman" panose="02020603050405020304" pitchFamily="18" charset="0"/>
                <a:cs typeface="Times New Roman" panose="02020603050405020304" pitchFamily="18" charset="0"/>
              </a:rPr>
              <a:t>tıklamayın.</a:t>
            </a:r>
          </a:p>
          <a:p>
            <a:pPr marL="0" lvl="0" indent="0" algn="just">
              <a:buNone/>
            </a:pPr>
            <a:r>
              <a:rPr lang="tr-TR" sz="1600" dirty="0">
                <a:latin typeface="Times New Roman" panose="02020603050405020304" pitchFamily="18" charset="0"/>
                <a:cs typeface="Times New Roman" panose="02020603050405020304" pitchFamily="18" charset="0"/>
              </a:rPr>
              <a:t>Güvenmediğiniz ve bilmediğiniz web sitelerine kişisel bilgilerinizi girmeyin.</a:t>
            </a:r>
          </a:p>
          <a:p>
            <a:pPr marL="0" lvl="0" indent="0" algn="just">
              <a:buNone/>
            </a:pPr>
            <a:r>
              <a:rPr lang="tr-TR" sz="1600" dirty="0">
                <a:latin typeface="Times New Roman" panose="02020603050405020304" pitchFamily="18" charset="0"/>
                <a:cs typeface="Times New Roman" panose="02020603050405020304" pitchFamily="18" charset="0"/>
              </a:rPr>
              <a:t>Güvenli olan sitelerde bile çevrimiçi bir formu doldurmadan önce, sitenin üçüncü kişilerle bu bilgileri paylaşıp paylaşmadığını belirten gizlilik anlaşmasının olup olmadığını kontrol edin.</a:t>
            </a:r>
          </a:p>
          <a:p>
            <a:pPr marL="0" lvl="0" indent="0" algn="just">
              <a:buNone/>
            </a:pPr>
            <a:r>
              <a:rPr lang="tr-TR" sz="1600" dirty="0">
                <a:latin typeface="Times New Roman" panose="02020603050405020304" pitchFamily="18" charset="0"/>
                <a:cs typeface="Times New Roman" panose="02020603050405020304" pitchFamily="18" charset="0"/>
              </a:rPr>
              <a:t>Herkese açık olan kablosuz interneti kullanarak banka gibi kullanıcı adı ve şifrenizi girmeniz gereken web sitelerine girmeyin.</a:t>
            </a:r>
          </a:p>
          <a:p>
            <a:pPr marL="0" lvl="0" indent="0" algn="just">
              <a:buNone/>
            </a:pPr>
            <a:r>
              <a:rPr lang="tr-TR" sz="1600" dirty="0">
                <a:latin typeface="Times New Roman" panose="02020603050405020304" pitchFamily="18" charset="0"/>
                <a:cs typeface="Times New Roman" panose="02020603050405020304" pitchFamily="18" charset="0"/>
              </a:rPr>
              <a:t>Lisanslı yazılımları kullanın. Açık kaynak kodlu yazılım kullanacaksanız kaynağından emin olun.</a:t>
            </a:r>
          </a:p>
          <a:p>
            <a:pPr marL="0" lvl="0" indent="0" algn="just">
              <a:buNone/>
            </a:pPr>
            <a:r>
              <a:rPr lang="tr-TR" sz="1600" dirty="0">
                <a:latin typeface="Times New Roman" panose="02020603050405020304" pitchFamily="18" charset="0"/>
                <a:cs typeface="Times New Roman" panose="02020603050405020304" pitchFamily="18" charset="0"/>
              </a:rPr>
              <a:t>Web sayfasının sol üst kısmında yer alan kapalı kilit işareti güvenli ve şifreli bir sayfada işlem yaptığınızı gösterir. Girdiğiniz web sitelerinin sol üst kısmında kapalı kilit işareti olup olmadığını kontrol edin. Bu işaret bazı tarayıcılarda sağ alt kısımda bulunabilir.</a:t>
            </a:r>
          </a:p>
          <a:p>
            <a:pPr marL="0" lvl="0" indent="0" algn="just">
              <a:buNone/>
            </a:pPr>
            <a:r>
              <a:rPr lang="tr-TR" sz="1600" dirty="0">
                <a:latin typeface="Times New Roman" panose="02020603050405020304" pitchFamily="18" charset="0"/>
                <a:cs typeface="Times New Roman" panose="02020603050405020304" pitchFamily="18" charset="0"/>
              </a:rPr>
              <a:t>Adres satırında yer alan sitenin gerçekten girmek istediğiniz site olup olmadığını kontrol edin. Örneğin girmek istediğiniz site </a:t>
            </a:r>
            <a:r>
              <a:rPr lang="tr-TR" sz="1600" dirty="0">
                <a:latin typeface="Times New Roman" panose="02020603050405020304" pitchFamily="18" charset="0"/>
                <a:cs typeface="Times New Roman" panose="02020603050405020304" pitchFamily="18" charset="0"/>
                <a:hlinkClick r:id="rId2"/>
              </a:rPr>
              <a:t>https://www.ziraat.com.tr</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ike</a:t>
            </a:r>
            <a:r>
              <a:rPr lang="tr-TR" sz="1600" dirty="0">
                <a:latin typeface="Times New Roman" panose="02020603050405020304" pitchFamily="18" charset="0"/>
                <a:cs typeface="Times New Roman" panose="02020603050405020304" pitchFamily="18" charset="0"/>
              </a:rPr>
              <a:t> adres satırında </a:t>
            </a:r>
            <a:r>
              <a:rPr lang="tr-TR" sz="1600" dirty="0">
                <a:latin typeface="Times New Roman" panose="02020603050405020304" pitchFamily="18" charset="0"/>
                <a:cs typeface="Times New Roman" panose="02020603050405020304" pitchFamily="18" charset="0"/>
                <a:hlinkClick r:id="rId3"/>
              </a:rPr>
              <a:t>http://www.ziraet.com</a:t>
            </a:r>
            <a:r>
              <a:rPr lang="tr-TR" sz="1600" dirty="0">
                <a:latin typeface="Times New Roman" panose="02020603050405020304" pitchFamily="18" charset="0"/>
                <a:cs typeface="Times New Roman" panose="02020603050405020304" pitchFamily="18" charset="0"/>
              </a:rPr>
              <a:t> olması durumunda sayfada işlem yapmayın.</a:t>
            </a:r>
          </a:p>
          <a:p>
            <a:pPr marL="0" indent="0">
              <a:buNone/>
            </a:pPr>
            <a:endParaRPr lang="tr-TR" sz="1600" dirty="0">
              <a:latin typeface="Times New Roman" panose="02020603050405020304" pitchFamily="18" charset="0"/>
              <a:cs typeface="Times New Roman" panose="02020603050405020304" pitchFamily="18" charset="0"/>
            </a:endParaRPr>
          </a:p>
        </p:txBody>
      </p:sp>
      <p:sp>
        <p:nvSpPr>
          <p:cNvPr id="2" name="Altbilgi Yer Tutucusu 1"/>
          <p:cNvSpPr>
            <a:spLocks noGrp="1"/>
          </p:cNvSpPr>
          <p:nvPr>
            <p:ph type="ftr" sz="quarter" idx="11"/>
          </p:nvPr>
        </p:nvSpPr>
        <p:spPr/>
        <p:txBody>
          <a:bodyPr/>
          <a:lstStyle/>
          <a:p>
            <a:r>
              <a:rPr lang="tr-TR" smtClean="0"/>
              <a:t>karabuk@gthb.gov.tr</a:t>
            </a:r>
            <a:endParaRPr lang="tr-TR"/>
          </a:p>
        </p:txBody>
      </p:sp>
      <p:sp>
        <p:nvSpPr>
          <p:cNvPr id="4" name="Slayt Numarası Yer Tutucusu 3"/>
          <p:cNvSpPr>
            <a:spLocks noGrp="1"/>
          </p:cNvSpPr>
          <p:nvPr>
            <p:ph type="sldNum" sz="quarter" idx="12"/>
          </p:nvPr>
        </p:nvSpPr>
        <p:spPr/>
        <p:txBody>
          <a:bodyPr/>
          <a:lstStyle/>
          <a:p>
            <a:fld id="{D6667523-0093-480B-A345-E277AD72763D}" type="slidenum">
              <a:rPr lang="tr-TR" smtClean="0"/>
              <a:t>7</a:t>
            </a:fld>
            <a:endParaRPr lang="tr-TR"/>
          </a:p>
        </p:txBody>
      </p:sp>
    </p:spTree>
    <p:extLst>
      <p:ext uri="{BB962C8B-B14F-4D97-AF65-F5344CB8AC3E}">
        <p14:creationId xmlns:p14="http://schemas.microsoft.com/office/powerpoint/2010/main" val="1948946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6605" y="164757"/>
            <a:ext cx="10917195" cy="6012206"/>
          </a:xfrm>
        </p:spPr>
        <p:txBody>
          <a:bodyPr>
            <a:normAutofit/>
          </a:bodyPr>
          <a:lstStyle/>
          <a:p>
            <a:pPr marL="0" indent="0">
              <a:buNone/>
            </a:pPr>
            <a:endParaRPr lang="tr-TR" sz="16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tr-TR" sz="1600" dirty="0" smtClean="0">
                <a:solidFill>
                  <a:srgbClr val="FF0000"/>
                </a:solidFill>
                <a:latin typeface="Times New Roman" panose="02020603050405020304" pitchFamily="18" charset="0"/>
                <a:cs typeface="Times New Roman" panose="02020603050405020304" pitchFamily="18" charset="0"/>
              </a:rPr>
              <a:t>Koklayıcı </a:t>
            </a:r>
            <a:r>
              <a:rPr lang="tr-TR" sz="1600" dirty="0">
                <a:solidFill>
                  <a:srgbClr val="FF0000"/>
                </a:solidFill>
                <a:latin typeface="Times New Roman" panose="02020603050405020304" pitchFamily="18" charset="0"/>
                <a:cs typeface="Times New Roman" panose="02020603050405020304" pitchFamily="18" charset="0"/>
              </a:rPr>
              <a:t>(</a:t>
            </a:r>
            <a:r>
              <a:rPr lang="tr-TR" sz="1600" dirty="0" err="1">
                <a:solidFill>
                  <a:srgbClr val="FF0000"/>
                </a:solidFill>
                <a:latin typeface="Times New Roman" panose="02020603050405020304" pitchFamily="18" charset="0"/>
                <a:cs typeface="Times New Roman" panose="02020603050405020304" pitchFamily="18" charset="0"/>
              </a:rPr>
              <a:t>Sniffers</a:t>
            </a:r>
            <a:r>
              <a:rPr lang="tr-TR" sz="1600" dirty="0"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tr-TR" sz="1600" dirty="0" err="1">
                <a:latin typeface="Times New Roman" panose="02020603050405020304" pitchFamily="18" charset="0"/>
                <a:cs typeface="Times New Roman" panose="02020603050405020304" pitchFamily="18" charset="0"/>
              </a:rPr>
              <a:t>Koklayıcılar</a:t>
            </a:r>
            <a:r>
              <a:rPr lang="tr-TR" sz="1600" dirty="0">
                <a:latin typeface="Times New Roman" panose="02020603050405020304" pitchFamily="18" charset="0"/>
                <a:cs typeface="Times New Roman" panose="02020603050405020304" pitchFamily="18" charset="0"/>
              </a:rPr>
              <a:t>, ağ üzerinde bulunan IP paketlerini taramak maksadıyla kullanılan donanım ve yazılımlardır. Tüm ağ trafiğini dinleyerek kaydedebilirler. En önemli özellikleri, veri paketlerinde bulunan, kimlik, şifre vb. hassas bilgileri, paket içeriğini tarayarak </a:t>
            </a:r>
            <a:r>
              <a:rPr lang="tr-TR" sz="1600" dirty="0" smtClean="0">
                <a:latin typeface="Times New Roman" panose="02020603050405020304" pitchFamily="18" charset="0"/>
                <a:cs typeface="Times New Roman" panose="02020603050405020304" pitchFamily="18" charset="0"/>
              </a:rPr>
              <a:t>bulabilmeleridir. </a:t>
            </a:r>
            <a:r>
              <a:rPr lang="tr-TR" sz="1600" dirty="0">
                <a:latin typeface="Times New Roman" panose="02020603050405020304" pitchFamily="18" charset="0"/>
                <a:cs typeface="Times New Roman" panose="02020603050405020304" pitchFamily="18" charset="0"/>
              </a:rPr>
              <a:t>Bir koklayıcı programı, saldırgan tarafından daha sonra kullanılmak maksadıyla birçok bilgi çeşidini </a:t>
            </a:r>
            <a:r>
              <a:rPr lang="tr-TR" sz="1600" dirty="0" smtClean="0">
                <a:latin typeface="Times New Roman" panose="02020603050405020304" pitchFamily="18" charset="0"/>
                <a:cs typeface="Times New Roman" panose="02020603050405020304" pitchFamily="18" charset="0"/>
              </a:rPr>
              <a:t>kaydedebilir.</a:t>
            </a:r>
          </a:p>
          <a:p>
            <a:pPr marL="0" indent="0">
              <a:buNone/>
            </a:pPr>
            <a:endParaRPr lang="tr-TR" sz="16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tr-TR" sz="1600" dirty="0" smtClean="0">
                <a:solidFill>
                  <a:srgbClr val="FF0000"/>
                </a:solidFill>
                <a:latin typeface="Times New Roman" panose="02020603050405020304" pitchFamily="18" charset="0"/>
                <a:cs typeface="Times New Roman" panose="02020603050405020304" pitchFamily="18" charset="0"/>
              </a:rPr>
              <a:t>İstenmeyen </a:t>
            </a:r>
            <a:r>
              <a:rPr lang="tr-TR" sz="1600" dirty="0">
                <a:solidFill>
                  <a:srgbClr val="FF0000"/>
                </a:solidFill>
                <a:latin typeface="Times New Roman" panose="02020603050405020304" pitchFamily="18" charset="0"/>
                <a:cs typeface="Times New Roman" panose="02020603050405020304" pitchFamily="18" charset="0"/>
              </a:rPr>
              <a:t>E-posta (</a:t>
            </a:r>
            <a:r>
              <a:rPr lang="tr-TR" sz="1600" dirty="0" err="1">
                <a:solidFill>
                  <a:srgbClr val="FF0000"/>
                </a:solidFill>
                <a:latin typeface="Times New Roman" panose="02020603050405020304" pitchFamily="18" charset="0"/>
                <a:cs typeface="Times New Roman" panose="02020603050405020304" pitchFamily="18" charset="0"/>
              </a:rPr>
              <a:t>Spam</a:t>
            </a:r>
            <a:r>
              <a:rPr lang="tr-TR" sz="1600"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tr-TR" sz="1600" dirty="0">
                <a:latin typeface="Times New Roman" panose="02020603050405020304" pitchFamily="18" charset="0"/>
                <a:cs typeface="Times New Roman" panose="02020603050405020304" pitchFamily="18" charset="0"/>
              </a:rPr>
              <a:t>İnternet üzerinde aynı e-postanın yüksek sayıdaki kopyasının, bu tip bir mesajı alma talebinde bulunmamış kişilere gönderilmesi </a:t>
            </a:r>
            <a:r>
              <a:rPr lang="tr-TR" sz="1600" dirty="0" err="1">
                <a:latin typeface="Times New Roman" panose="02020603050405020304" pitchFamily="18" charset="0"/>
                <a:cs typeface="Times New Roman" panose="02020603050405020304" pitchFamily="18" charset="0"/>
              </a:rPr>
              <a:t>Spam</a:t>
            </a:r>
            <a:r>
              <a:rPr lang="tr-TR" sz="1600" dirty="0">
                <a:latin typeface="Times New Roman" panose="02020603050405020304" pitchFamily="18" charset="0"/>
                <a:cs typeface="Times New Roman" panose="02020603050405020304" pitchFamily="18" charset="0"/>
              </a:rPr>
              <a:t> olarak adlandırılır (1). </a:t>
            </a:r>
            <a:r>
              <a:rPr lang="tr-TR" sz="1600" dirty="0" err="1">
                <a:latin typeface="Times New Roman" panose="02020603050405020304" pitchFamily="18" charset="0"/>
                <a:cs typeface="Times New Roman" panose="02020603050405020304" pitchFamily="18" charset="0"/>
              </a:rPr>
              <a:t>Spam</a:t>
            </a:r>
            <a:r>
              <a:rPr lang="tr-TR" sz="1600" dirty="0">
                <a:latin typeface="Times New Roman" panose="02020603050405020304" pitchFamily="18" charset="0"/>
                <a:cs typeface="Times New Roman" panose="02020603050405020304" pitchFamily="18" charset="0"/>
              </a:rPr>
              <a:t>, çoğunlukla ticari reklam şeklinde olup, bu reklamlar sıklıkla güvenilmeyen ürünlerin, çabuk zengin olma kampanyalarının, yarı yasal servislerin duyurulması amacına yöneliktir .</a:t>
            </a:r>
            <a:br>
              <a:rPr lang="tr-TR" sz="1600" dirty="0">
                <a:latin typeface="Times New Roman" panose="02020603050405020304" pitchFamily="18" charset="0"/>
                <a:cs typeface="Times New Roman" panose="02020603050405020304" pitchFamily="18" charset="0"/>
              </a:rPr>
            </a:br>
            <a:endParaRPr lang="tr-TR" sz="1600" dirty="0">
              <a:latin typeface="Times New Roman" panose="02020603050405020304" pitchFamily="18" charset="0"/>
              <a:cs typeface="Times New Roman" panose="02020603050405020304" pitchFamily="18" charset="0"/>
            </a:endParaRPr>
          </a:p>
        </p:txBody>
      </p:sp>
      <p:sp>
        <p:nvSpPr>
          <p:cNvPr id="2" name="Altbilgi Yer Tutucusu 1"/>
          <p:cNvSpPr>
            <a:spLocks noGrp="1"/>
          </p:cNvSpPr>
          <p:nvPr>
            <p:ph type="ftr" sz="quarter" idx="11"/>
          </p:nvPr>
        </p:nvSpPr>
        <p:spPr/>
        <p:txBody>
          <a:bodyPr/>
          <a:lstStyle/>
          <a:p>
            <a:r>
              <a:rPr lang="tr-TR" smtClean="0"/>
              <a:t>karabuk@gthb.gov.tr</a:t>
            </a:r>
            <a:endParaRPr lang="tr-TR"/>
          </a:p>
        </p:txBody>
      </p:sp>
      <p:sp>
        <p:nvSpPr>
          <p:cNvPr id="4" name="Slayt Numarası Yer Tutucusu 3"/>
          <p:cNvSpPr>
            <a:spLocks noGrp="1"/>
          </p:cNvSpPr>
          <p:nvPr>
            <p:ph type="sldNum" sz="quarter" idx="12"/>
          </p:nvPr>
        </p:nvSpPr>
        <p:spPr/>
        <p:txBody>
          <a:bodyPr/>
          <a:lstStyle/>
          <a:p>
            <a:fld id="{D6667523-0093-480B-A345-E277AD72763D}" type="slidenum">
              <a:rPr lang="tr-TR" smtClean="0"/>
              <a:t>8</a:t>
            </a:fld>
            <a:endParaRPr lang="tr-TR"/>
          </a:p>
        </p:txBody>
      </p:sp>
    </p:spTree>
    <p:extLst>
      <p:ext uri="{BB962C8B-B14F-4D97-AF65-F5344CB8AC3E}">
        <p14:creationId xmlns:p14="http://schemas.microsoft.com/office/powerpoint/2010/main" val="1371522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06940"/>
          </a:xfrm>
        </p:spPr>
        <p:txBody>
          <a:bodyPr>
            <a:normAutofit/>
          </a:bodyPr>
          <a:lstStyle/>
          <a:p>
            <a:r>
              <a:rPr lang="tr-TR" sz="2400" b="1" dirty="0" smtClean="0">
                <a:solidFill>
                  <a:srgbClr val="FF0000"/>
                </a:solidFill>
                <a:latin typeface="Times New Roman" panose="02020603050405020304" pitchFamily="18" charset="0"/>
                <a:cs typeface="Times New Roman" panose="02020603050405020304" pitchFamily="18" charset="0"/>
              </a:rPr>
              <a:t>İNTERNETTE KENDİNİZİ KORUMANIN YOLLARI</a:t>
            </a:r>
            <a:endParaRPr lang="tr-TR" sz="24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848497"/>
            <a:ext cx="10515600" cy="5328466"/>
          </a:xfrm>
        </p:spPr>
        <p:txBody>
          <a:bodyPr>
            <a:normAutofit fontScale="55000" lnSpcReduction="20000"/>
          </a:bodyPr>
          <a:lstStyle/>
          <a:p>
            <a:r>
              <a:rPr lang="tr-TR" b="1" dirty="0" smtClean="0">
                <a:solidFill>
                  <a:srgbClr val="0070C0"/>
                </a:solidFill>
                <a:latin typeface="Times New Roman" panose="02020603050405020304" pitchFamily="18" charset="0"/>
                <a:cs typeface="Times New Roman" panose="02020603050405020304" pitchFamily="18" charset="0"/>
              </a:rPr>
              <a:t>1</a:t>
            </a:r>
            <a:r>
              <a:rPr lang="tr-TR" dirty="0" smtClean="0">
                <a:solidFill>
                  <a:srgbClr val="0070C0"/>
                </a:solidFill>
                <a:latin typeface="Times New Roman" panose="02020603050405020304" pitchFamily="18" charset="0"/>
                <a:cs typeface="Times New Roman" panose="02020603050405020304" pitchFamily="18" charset="0"/>
              </a:rPr>
              <a:t>-</a:t>
            </a:r>
            <a:r>
              <a:rPr lang="tr-TR" b="1" dirty="0" smtClean="0">
                <a:solidFill>
                  <a:srgbClr val="0070C0"/>
                </a:solidFill>
                <a:latin typeface="Times New Roman" panose="02020603050405020304" pitchFamily="18" charset="0"/>
                <a:cs typeface="Times New Roman" panose="02020603050405020304" pitchFamily="18" charset="0"/>
              </a:rPr>
              <a:t>Zor </a:t>
            </a:r>
            <a:r>
              <a:rPr lang="tr-TR" b="1" dirty="0">
                <a:solidFill>
                  <a:srgbClr val="0070C0"/>
                </a:solidFill>
                <a:latin typeface="Times New Roman" panose="02020603050405020304" pitchFamily="18" charset="0"/>
                <a:cs typeface="Times New Roman" panose="02020603050405020304" pitchFamily="18" charset="0"/>
              </a:rPr>
              <a:t>bir şifre oluşturun</a:t>
            </a:r>
            <a:endParaRPr lang="tr-TR" dirty="0">
              <a:solidFill>
                <a:srgbClr val="0070C0"/>
              </a:solidFill>
              <a:latin typeface="Times New Roman" panose="02020603050405020304" pitchFamily="18" charset="0"/>
              <a:cs typeface="Times New Roman" panose="02020603050405020304" pitchFamily="18" charset="0"/>
            </a:endParaRPr>
          </a:p>
          <a:p>
            <a:r>
              <a:rPr lang="tr-TR" i="1" dirty="0">
                <a:latin typeface="Times New Roman" panose="02020603050405020304" pitchFamily="18" charset="0"/>
                <a:cs typeface="Times New Roman" panose="02020603050405020304" pitchFamily="18" charset="0"/>
              </a:rPr>
              <a:t>internet kullanıcıları arasında en popüler şifre ne? En popüler şifre, ‘şifre,’ derseniz pek de yanılmış olmazsınız. Şifre uygulamaları üreten </a:t>
            </a:r>
            <a:r>
              <a:rPr lang="tr-TR" i="1" dirty="0" smtClean="0">
                <a:latin typeface="Times New Roman" panose="02020603050405020304" pitchFamily="18" charset="0"/>
                <a:cs typeface="Times New Roman" panose="02020603050405020304" pitchFamily="18" charset="0"/>
              </a:rPr>
              <a:t>şirket, </a:t>
            </a:r>
            <a:r>
              <a:rPr lang="tr-TR" i="1" dirty="0">
                <a:latin typeface="Times New Roman" panose="02020603050405020304" pitchFamily="18" charset="0"/>
                <a:cs typeface="Times New Roman" panose="02020603050405020304" pitchFamily="18" charset="0"/>
              </a:rPr>
              <a:t>her yıl ‘yılın en kötü </a:t>
            </a:r>
            <a:r>
              <a:rPr lang="tr-TR" i="1" dirty="0" err="1">
                <a:latin typeface="Times New Roman" panose="02020603050405020304" pitchFamily="18" charset="0"/>
                <a:cs typeface="Times New Roman" panose="02020603050405020304" pitchFamily="18" charset="0"/>
              </a:rPr>
              <a:t>şifreleri’ni</a:t>
            </a:r>
            <a:r>
              <a:rPr lang="tr-TR" i="1" dirty="0">
                <a:latin typeface="Times New Roman" panose="02020603050405020304" pitchFamily="18" charset="0"/>
                <a:cs typeface="Times New Roman" panose="02020603050405020304" pitchFamily="18" charset="0"/>
              </a:rPr>
              <a:t> açıklayan </a:t>
            </a:r>
            <a:r>
              <a:rPr lang="tr-TR" i="1" dirty="0" smtClean="0">
                <a:latin typeface="Times New Roman" panose="02020603050405020304" pitchFamily="18" charset="0"/>
                <a:cs typeface="Times New Roman" panose="02020603050405020304" pitchFamily="18" charset="0"/>
              </a:rPr>
              <a:t>bir </a:t>
            </a:r>
            <a:r>
              <a:rPr lang="tr-TR" i="1" dirty="0">
                <a:latin typeface="Times New Roman" panose="02020603050405020304" pitchFamily="18" charset="0"/>
                <a:cs typeface="Times New Roman" panose="02020603050405020304" pitchFamily="18" charset="0"/>
              </a:rPr>
              <a:t>rapor yayınlıyor. Bu listeye göre geçen yıl en çok kullanılan, </a:t>
            </a:r>
            <a:r>
              <a:rPr lang="tr-TR" i="1" dirty="0" err="1">
                <a:latin typeface="Times New Roman" panose="02020603050405020304" pitchFamily="18" charset="0"/>
                <a:cs typeface="Times New Roman" panose="02020603050405020304" pitchFamily="18" charset="0"/>
              </a:rPr>
              <a:t>hack</a:t>
            </a:r>
            <a:r>
              <a:rPr lang="tr-TR" i="1" dirty="0">
                <a:latin typeface="Times New Roman" panose="02020603050405020304" pitchFamily="18" charset="0"/>
                <a:cs typeface="Times New Roman" panose="02020603050405020304" pitchFamily="18" charset="0"/>
              </a:rPr>
              <a:t> edilmeye en yatkın, en kötü şifre, ‘şifre’ kelimesinin İngilizce karşılığı olan ‘</a:t>
            </a:r>
            <a:r>
              <a:rPr lang="tr-TR" i="1" dirty="0" err="1">
                <a:latin typeface="Times New Roman" panose="02020603050405020304" pitchFamily="18" charset="0"/>
                <a:cs typeface="Times New Roman" panose="02020603050405020304" pitchFamily="18" charset="0"/>
              </a:rPr>
              <a:t>password’dü</a:t>
            </a:r>
            <a:r>
              <a:rPr lang="tr-TR" i="1" dirty="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Şirkete  </a:t>
            </a:r>
            <a:r>
              <a:rPr lang="tr-TR" i="1" dirty="0">
                <a:latin typeface="Times New Roman" panose="02020603050405020304" pitchFamily="18" charset="0"/>
                <a:cs typeface="Times New Roman" panose="02020603050405020304" pitchFamily="18" charset="0"/>
              </a:rPr>
              <a:t>göre listenin ikinci sırasında ‘123456’ var. İnternet güvenliğinizi sağlamak için hiçbir şey yapmasanız bile şifrenizi zorlaştırın, kimsenin tahmin edemeyeceği hale getirin. En az sekiz karakter kullanın, büyük ve küçük harfleri, sembolleri ve rakamları karıştırın. Ve kesinlikle kedi ya da köpeğinizin, gittiğiniz okulların ya da </a:t>
            </a:r>
            <a:r>
              <a:rPr lang="tr-TR" i="1" dirty="0" smtClean="0">
                <a:latin typeface="Times New Roman" panose="02020603050405020304" pitchFamily="18" charset="0"/>
                <a:cs typeface="Times New Roman" panose="02020603050405020304" pitchFamily="18" charset="0"/>
              </a:rPr>
              <a:t>şehirlerin  </a:t>
            </a:r>
            <a:r>
              <a:rPr lang="tr-TR" i="1" dirty="0">
                <a:latin typeface="Times New Roman" panose="02020603050405020304" pitchFamily="18" charset="0"/>
                <a:cs typeface="Times New Roman" panose="02020603050405020304" pitchFamily="18" charset="0"/>
              </a:rPr>
              <a:t>adını şifre olarak kullanmayın.</a:t>
            </a:r>
            <a:endParaRPr lang="tr-TR" dirty="0">
              <a:latin typeface="Times New Roman" panose="02020603050405020304" pitchFamily="18" charset="0"/>
              <a:cs typeface="Times New Roman" panose="02020603050405020304" pitchFamily="18" charset="0"/>
            </a:endParaRPr>
          </a:p>
          <a:p>
            <a:r>
              <a:rPr lang="tr-TR" b="1" dirty="0">
                <a:solidFill>
                  <a:srgbClr val="0070C0"/>
                </a:solidFill>
                <a:latin typeface="Times New Roman" panose="02020603050405020304" pitchFamily="18" charset="0"/>
                <a:cs typeface="Times New Roman" panose="02020603050405020304" pitchFamily="18" charset="0"/>
              </a:rPr>
              <a:t>2-Şifrenizi sık sık değiştirin</a:t>
            </a:r>
            <a:endParaRPr lang="tr-TR" dirty="0">
              <a:solidFill>
                <a:srgbClr val="0070C0"/>
              </a:solidFill>
              <a:latin typeface="Times New Roman" panose="02020603050405020304" pitchFamily="18" charset="0"/>
              <a:cs typeface="Times New Roman" panose="02020603050405020304" pitchFamily="18" charset="0"/>
            </a:endParaRPr>
          </a:p>
          <a:p>
            <a:r>
              <a:rPr lang="tr-TR" i="1" dirty="0" err="1">
                <a:latin typeface="Times New Roman" panose="02020603050405020304" pitchFamily="18" charset="0"/>
                <a:cs typeface="Times New Roman" panose="02020603050405020304" pitchFamily="18" charset="0"/>
              </a:rPr>
              <a:t>Firefox</a:t>
            </a:r>
            <a:r>
              <a:rPr lang="tr-TR" i="1" dirty="0">
                <a:latin typeface="Times New Roman" panose="02020603050405020304" pitchFamily="18" charset="0"/>
                <a:cs typeface="Times New Roman" panose="02020603050405020304" pitchFamily="18" charset="0"/>
              </a:rPr>
              <a:t> ya da </a:t>
            </a:r>
            <a:r>
              <a:rPr lang="tr-TR" i="1" dirty="0" err="1">
                <a:latin typeface="Times New Roman" panose="02020603050405020304" pitchFamily="18" charset="0"/>
                <a:cs typeface="Times New Roman" panose="02020603050405020304" pitchFamily="18" charset="0"/>
              </a:rPr>
              <a:t>Chrome</a:t>
            </a:r>
            <a:r>
              <a:rPr lang="tr-TR" i="1" dirty="0">
                <a:latin typeface="Times New Roman" panose="02020603050405020304" pitchFamily="18" charset="0"/>
                <a:cs typeface="Times New Roman" panose="02020603050405020304" pitchFamily="18" charset="0"/>
              </a:rPr>
              <a:t> gibi bir tarayıcıları kullandığınız zaman bu tarayıcılar hangi sitelere girdiğinizin, bu sitelerde neler yaptığınızın hesabını tutuyor. Girdiğiniz her site, internetten indirdiğiniz ya da internete yüklediğiniz her şey bu ön bellekte günlerce, hatta haftalarca listeleniyor. Başkalarının bu ön belleğe erişim sağlaması ve internetteki faaliyetlerinizin ayrıntılı dökümünü çalması son derece kolay. Bu nedenle arama motorlarında iz bırakmamak için gereken ayarları yapmak ya da işiniz bitince izlerinizi yok etmek son derece önemli.</a:t>
            </a:r>
            <a:endParaRPr lang="tr-TR" dirty="0">
              <a:latin typeface="Times New Roman" panose="02020603050405020304" pitchFamily="18" charset="0"/>
              <a:cs typeface="Times New Roman" panose="02020603050405020304" pitchFamily="18" charset="0"/>
            </a:endParaRPr>
          </a:p>
          <a:p>
            <a:r>
              <a:rPr lang="tr-TR" sz="2700" b="1" dirty="0">
                <a:solidFill>
                  <a:srgbClr val="0070C0"/>
                </a:solidFill>
                <a:latin typeface="Times New Roman" panose="02020603050405020304" pitchFamily="18" charset="0"/>
                <a:cs typeface="Times New Roman" panose="02020603050405020304" pitchFamily="18" charset="0"/>
              </a:rPr>
              <a:t>3-Ücretsiz </a:t>
            </a:r>
            <a:r>
              <a:rPr lang="tr-TR" sz="2700" b="1" dirty="0" err="1">
                <a:solidFill>
                  <a:srgbClr val="0070C0"/>
                </a:solidFill>
                <a:latin typeface="Times New Roman" panose="02020603050405020304" pitchFamily="18" charset="0"/>
                <a:cs typeface="Times New Roman" panose="02020603050405020304" pitchFamily="18" charset="0"/>
              </a:rPr>
              <a:t>Wi</a:t>
            </a:r>
            <a:r>
              <a:rPr lang="tr-TR" sz="2700" b="1" dirty="0">
                <a:solidFill>
                  <a:srgbClr val="0070C0"/>
                </a:solidFill>
                <a:latin typeface="Times New Roman" panose="02020603050405020304" pitchFamily="18" charset="0"/>
                <a:cs typeface="Times New Roman" panose="02020603050405020304" pitchFamily="18" charset="0"/>
              </a:rPr>
              <a:t>-Fi hizmetlerini kullanmayın</a:t>
            </a:r>
          </a:p>
          <a:p>
            <a:r>
              <a:rPr lang="tr-TR" i="1" dirty="0">
                <a:latin typeface="Times New Roman" panose="02020603050405020304" pitchFamily="18" charset="0"/>
                <a:cs typeface="Times New Roman" panose="02020603050405020304" pitchFamily="18" charset="0"/>
              </a:rPr>
              <a:t>Kafelerin, restoranların, barların, mağazaların ve kamuya açık başka yerlerin sunduğu ‘ücretsiz </a:t>
            </a:r>
            <a:r>
              <a:rPr lang="tr-TR" i="1" dirty="0" err="1">
                <a:latin typeface="Times New Roman" panose="02020603050405020304" pitchFamily="18" charset="0"/>
                <a:cs typeface="Times New Roman" panose="02020603050405020304" pitchFamily="18" charset="0"/>
              </a:rPr>
              <a:t>wi</a:t>
            </a:r>
            <a:r>
              <a:rPr lang="tr-TR" i="1" dirty="0">
                <a:latin typeface="Times New Roman" panose="02020603050405020304" pitchFamily="18" charset="0"/>
                <a:cs typeface="Times New Roman" panose="02020603050405020304" pitchFamily="18" charset="0"/>
              </a:rPr>
              <a:t>-fi’ hizmetinin hepimize cazip geldiği, yadsınmaz bir gerçek. Ancak unutmayalım ki ücretsiz </a:t>
            </a:r>
            <a:r>
              <a:rPr lang="tr-TR" i="1" dirty="0" err="1">
                <a:latin typeface="Times New Roman" panose="02020603050405020304" pitchFamily="18" charset="0"/>
                <a:cs typeface="Times New Roman" panose="02020603050405020304" pitchFamily="18" charset="0"/>
              </a:rPr>
              <a:t>wi</a:t>
            </a:r>
            <a:r>
              <a:rPr lang="tr-TR" i="1" dirty="0">
                <a:latin typeface="Times New Roman" panose="02020603050405020304" pitchFamily="18" charset="0"/>
                <a:cs typeface="Times New Roman" panose="02020603050405020304" pitchFamily="18" charset="0"/>
              </a:rPr>
              <a:t>-fi aynı zamanda güvenliksiz </a:t>
            </a:r>
            <a:r>
              <a:rPr lang="tr-TR" i="1" dirty="0" err="1">
                <a:latin typeface="Times New Roman" panose="02020603050405020304" pitchFamily="18" charset="0"/>
                <a:cs typeface="Times New Roman" panose="02020603050405020304" pitchFamily="18" charset="0"/>
              </a:rPr>
              <a:t>wi</a:t>
            </a:r>
            <a:r>
              <a:rPr lang="tr-TR" i="1" dirty="0">
                <a:latin typeface="Times New Roman" panose="02020603050405020304" pitchFamily="18" charset="0"/>
                <a:cs typeface="Times New Roman" panose="02020603050405020304" pitchFamily="18" charset="0"/>
              </a:rPr>
              <a:t>-fi anlamına geliyor.  Çok ihtiyacınız olmadığı sürece ücretsiz </a:t>
            </a:r>
            <a:r>
              <a:rPr lang="tr-TR" i="1" dirty="0" err="1">
                <a:latin typeface="Times New Roman" panose="02020603050405020304" pitchFamily="18" charset="0"/>
                <a:cs typeface="Times New Roman" panose="02020603050405020304" pitchFamily="18" charset="0"/>
              </a:rPr>
              <a:t>wi</a:t>
            </a:r>
            <a:r>
              <a:rPr lang="tr-TR" i="1" dirty="0">
                <a:latin typeface="Times New Roman" panose="02020603050405020304" pitchFamily="18" charset="0"/>
                <a:cs typeface="Times New Roman" panose="02020603050405020304" pitchFamily="18" charset="0"/>
              </a:rPr>
              <a:t>-fi hizmetlerinden olabildiğince uzak durun.</a:t>
            </a:r>
            <a:endParaRPr lang="tr-TR" dirty="0">
              <a:latin typeface="Times New Roman" panose="02020603050405020304" pitchFamily="18" charset="0"/>
              <a:cs typeface="Times New Roman" panose="02020603050405020304" pitchFamily="18" charset="0"/>
            </a:endParaRPr>
          </a:p>
          <a:p>
            <a:r>
              <a:rPr lang="tr-TR" sz="2700" b="1" dirty="0">
                <a:solidFill>
                  <a:srgbClr val="0070C0"/>
                </a:solidFill>
                <a:latin typeface="Times New Roman" panose="02020603050405020304" pitchFamily="18" charset="0"/>
                <a:cs typeface="Times New Roman" panose="02020603050405020304" pitchFamily="18" charset="0"/>
              </a:rPr>
              <a:t>4-HTTPS’yi kullanın</a:t>
            </a:r>
          </a:p>
          <a:p>
            <a:r>
              <a:rPr lang="tr-TR" i="1" dirty="0">
                <a:latin typeface="Times New Roman" panose="02020603050405020304" pitchFamily="18" charset="0"/>
                <a:cs typeface="Times New Roman" panose="02020603050405020304" pitchFamily="18" charset="0"/>
              </a:rPr>
              <a:t>HTTPS, </a:t>
            </a:r>
            <a:r>
              <a:rPr lang="tr-TR" i="1" dirty="0" err="1">
                <a:latin typeface="Times New Roman" panose="02020603050405020304" pitchFamily="18" charset="0"/>
                <a:cs typeface="Times New Roman" panose="02020603050405020304" pitchFamily="18" charset="0"/>
              </a:rPr>
              <a:t>HTTP’nin</a:t>
            </a:r>
            <a:r>
              <a:rPr lang="tr-TR" i="1" dirty="0">
                <a:latin typeface="Times New Roman" panose="02020603050405020304" pitchFamily="18" charset="0"/>
                <a:cs typeface="Times New Roman" panose="02020603050405020304" pitchFamily="18" charset="0"/>
              </a:rPr>
              <a:t> farklı bir türü. ‘S,’ ‘</a:t>
            </a:r>
            <a:r>
              <a:rPr lang="tr-TR" i="1" dirty="0" err="1">
                <a:latin typeface="Times New Roman" panose="02020603050405020304" pitchFamily="18" charset="0"/>
                <a:cs typeface="Times New Roman" panose="02020603050405020304" pitchFamily="18" charset="0"/>
              </a:rPr>
              <a:t>secure</a:t>
            </a:r>
            <a:r>
              <a:rPr lang="tr-TR" i="1" dirty="0">
                <a:latin typeface="Times New Roman" panose="02020603050405020304" pitchFamily="18" charset="0"/>
                <a:cs typeface="Times New Roman" panose="02020603050405020304" pitchFamily="18" charset="0"/>
              </a:rPr>
              <a:t>’ yani güvenli anlamına geliyor. Bu da internetteyken ek güvenlik katmanı ya da kriptolama sağlıyor. İnternet kullanıcıları ve HTTPS destekli internet siteleri arasındaki iletişim, kriptolu olarak gerçekleşiyor. HTTPS ayrıca sahte ve şüpheli siteleri de orijinallerinden ayırt edebiliyor.</a:t>
            </a:r>
            <a:endParaRPr lang="tr-TR" dirty="0">
              <a:latin typeface="Times New Roman" panose="02020603050405020304" pitchFamily="18" charset="0"/>
              <a:cs typeface="Times New Roman" panose="02020603050405020304" pitchFamily="18" charset="0"/>
            </a:endParaRPr>
          </a:p>
          <a:p>
            <a:endParaRPr lang="tr-TR" dirty="0"/>
          </a:p>
        </p:txBody>
      </p:sp>
      <p:sp>
        <p:nvSpPr>
          <p:cNvPr id="4" name="Altbilgi Yer Tutucusu 3"/>
          <p:cNvSpPr>
            <a:spLocks noGrp="1"/>
          </p:cNvSpPr>
          <p:nvPr>
            <p:ph type="ftr" sz="quarter" idx="11"/>
          </p:nvPr>
        </p:nvSpPr>
        <p:spPr/>
        <p:txBody>
          <a:bodyPr/>
          <a:lstStyle/>
          <a:p>
            <a:r>
              <a:rPr lang="tr-TR" smtClean="0"/>
              <a:t>karabuk@gthb.gov.tr</a:t>
            </a:r>
            <a:endParaRPr lang="tr-TR"/>
          </a:p>
        </p:txBody>
      </p:sp>
      <p:sp>
        <p:nvSpPr>
          <p:cNvPr id="5" name="Slayt Numarası Yer Tutucusu 4"/>
          <p:cNvSpPr>
            <a:spLocks noGrp="1"/>
          </p:cNvSpPr>
          <p:nvPr>
            <p:ph type="sldNum" sz="quarter" idx="12"/>
          </p:nvPr>
        </p:nvSpPr>
        <p:spPr/>
        <p:txBody>
          <a:bodyPr/>
          <a:lstStyle/>
          <a:p>
            <a:fld id="{D6667523-0093-480B-A345-E277AD72763D}" type="slidenum">
              <a:rPr lang="tr-TR" smtClean="0"/>
              <a:t>9</a:t>
            </a:fld>
            <a:endParaRPr lang="tr-TR"/>
          </a:p>
        </p:txBody>
      </p:sp>
    </p:spTree>
    <p:extLst>
      <p:ext uri="{BB962C8B-B14F-4D97-AF65-F5344CB8AC3E}">
        <p14:creationId xmlns:p14="http://schemas.microsoft.com/office/powerpoint/2010/main" val="110730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C10655CAD4E89E48A8C5473085C60FA3" ma:contentTypeVersion="1" ma:contentTypeDescription="Yeni belge oluşturun." ma:contentTypeScope="" ma:versionID="1522a1a2089ae74c58a6e9bcfca071ee">
  <xsd:schema xmlns:xsd="http://www.w3.org/2001/XMLSchema" xmlns:xs="http://www.w3.org/2001/XMLSchema" xmlns:p="http://schemas.microsoft.com/office/2006/metadata/properties" xmlns:ns1="http://schemas.microsoft.com/sharepoint/v3" targetNamespace="http://schemas.microsoft.com/office/2006/metadata/properties" ma:root="true" ma:fieldsID="49b87698a269e3d8a8d18e3e769e063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0D2394-0F82-4AE6-90E3-8773AADFBD0B}"/>
</file>

<file path=customXml/itemProps2.xml><?xml version="1.0" encoding="utf-8"?>
<ds:datastoreItem xmlns:ds="http://schemas.openxmlformats.org/officeDocument/2006/customXml" ds:itemID="{64D014EF-F92C-451F-9515-D1E56D6E11FB}"/>
</file>

<file path=customXml/itemProps3.xml><?xml version="1.0" encoding="utf-8"?>
<ds:datastoreItem xmlns:ds="http://schemas.openxmlformats.org/officeDocument/2006/customXml" ds:itemID="{4578217B-3898-432C-95C5-C643B8827CEC}"/>
</file>

<file path=docProps/app.xml><?xml version="1.0" encoding="utf-8"?>
<Properties xmlns="http://schemas.openxmlformats.org/officeDocument/2006/extended-properties" xmlns:vt="http://schemas.openxmlformats.org/officeDocument/2006/docPropsVTypes">
  <Template/>
  <TotalTime>156</TotalTime>
  <Words>1472</Words>
  <Application>Microsoft Office PowerPoint</Application>
  <PresentationFormat>Geniş ekran</PresentationFormat>
  <Paragraphs>137</Paragraphs>
  <Slides>17</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Times New Roman</vt:lpstr>
      <vt:lpstr>Office Teması</vt:lpstr>
      <vt:lpstr> KARABUK  İL GIDA, TARIM VE HAYVANCILIK MÜDÜRLÜĞÜ</vt:lpstr>
      <vt:lpstr>SİBER SALDIRI NEDİR</vt:lpstr>
      <vt:lpstr>Siber saldırıda uygulanan yöntemler/kullanılan araçlar, aşağıdaki gibi sınıflandırılabilir</vt:lpstr>
      <vt:lpstr>PowerPoint Sunusu</vt:lpstr>
      <vt:lpstr>PowerPoint Sunusu</vt:lpstr>
      <vt:lpstr>PowerPoint Sunusu</vt:lpstr>
      <vt:lpstr>PowerPoint Sunusu</vt:lpstr>
      <vt:lpstr>PowerPoint Sunusu</vt:lpstr>
      <vt:lpstr>İNTERNETTE KENDİNİZİ KORUMANIN YOLLARI</vt:lpstr>
      <vt:lpstr>GÜVENLİ İNTERNET SİTESİ </vt:lpstr>
      <vt:lpstr>PowerPoint Sunusu</vt:lpstr>
      <vt:lpstr>PowerPoint Sunusu</vt:lpstr>
      <vt:lpstr>PowerPoint Sunusu</vt:lpstr>
      <vt:lpstr>PowerPoint Sunusu</vt:lpstr>
      <vt:lpstr> Facebook’taki Tehlikelerinden Korunmanın Pratik Yolları </vt:lpstr>
      <vt:lpstr>Tarayıcı üzerinde kodlama örnek</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KARABUK İL ,GIDA TARIM VE HAYVANCILIK MÜDÜRLÜĞÜ</dc:title>
  <dc:creator>Windows User</dc:creator>
  <cp:lastModifiedBy>YUKSEL</cp:lastModifiedBy>
  <cp:revision>24</cp:revision>
  <dcterms:created xsi:type="dcterms:W3CDTF">2015-12-31T11:29:16Z</dcterms:created>
  <dcterms:modified xsi:type="dcterms:W3CDTF">2016-01-08T06:26:00Z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0x010100C10655CAD4E89E48A8C5473085C60FA3</vt:lpwstr>
  </property>
</Properties>
</file>